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Sniglet" charset="1" panose="0407050503010002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Nunito Sans" charset="1" panose="00000500000000000000"/>
      <p:regular r:id="rId15"/>
    </p:embeddedFont>
    <p:embeddedFont>
      <p:font typeface="Nunito Sans Bold" charset="1" panose="00000800000000000000"/>
      <p:regular r:id="rId16"/>
    </p:embeddedFont>
    <p:embeddedFont>
      <p:font typeface="Nunito Sans Italics" charset="1" panose="00000500000000000000"/>
      <p:regular r:id="rId17"/>
    </p:embeddedFont>
    <p:embeddedFont>
      <p:font typeface="Nunito Sans Bold Italics" charset="1" panose="00000800000000000000"/>
      <p:regular r:id="rId18"/>
    </p:embeddedFont>
    <p:embeddedFont>
      <p:font typeface="Nunito Sans Extra-Light" charset="1" panose="00000300000000000000"/>
      <p:regular r:id="rId19"/>
    </p:embeddedFont>
    <p:embeddedFont>
      <p:font typeface="Nunito Sans Extra-Light Italics" charset="1" panose="00000300000000000000"/>
      <p:regular r:id="rId20"/>
    </p:embeddedFont>
    <p:embeddedFont>
      <p:font typeface="Nunito Sans Light" charset="1" panose="00000400000000000000"/>
      <p:regular r:id="rId21"/>
    </p:embeddedFont>
    <p:embeddedFont>
      <p:font typeface="Nunito Sans Light Italics" charset="1" panose="00000400000000000000"/>
      <p:regular r:id="rId22"/>
    </p:embeddedFont>
    <p:embeddedFont>
      <p:font typeface="Nunito Sans Semi-Bold" charset="1" panose="00000700000000000000"/>
      <p:regular r:id="rId23"/>
    </p:embeddedFont>
    <p:embeddedFont>
      <p:font typeface="Nunito Sans Semi-Bold Italics" charset="1" panose="00000700000000000000"/>
      <p:regular r:id="rId24"/>
    </p:embeddedFont>
    <p:embeddedFont>
      <p:font typeface="Nunito Sans Ultra-Bold" charset="1" panose="00000900000000000000"/>
      <p:regular r:id="rId25"/>
    </p:embeddedFont>
    <p:embeddedFont>
      <p:font typeface="Nunito Sans Ultra-Bold Italics" charset="1" panose="00000900000000000000"/>
      <p:regular r:id="rId26"/>
    </p:embeddedFont>
    <p:embeddedFont>
      <p:font typeface="Nunito Sans Heavy" charset="1" panose="00000A00000000000000"/>
      <p:regular r:id="rId27"/>
    </p:embeddedFont>
    <p:embeddedFont>
      <p:font typeface="Nunito Sans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5.jpe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jpeg" Type="http://schemas.openxmlformats.org/officeDocument/2006/relationships/image"/><Relationship Id="rId9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10"/>
            <a:ext cx="18294778" cy="10283190"/>
          </a:xfrm>
          <a:custGeom>
            <a:avLst/>
            <a:gdLst/>
            <a:ahLst/>
            <a:cxnLst/>
            <a:rect r="r" b="b" t="t" l="l"/>
            <a:pathLst>
              <a:path h="10283190" w="18294778">
                <a:moveTo>
                  <a:pt x="0" y="0"/>
                </a:moveTo>
                <a:lnTo>
                  <a:pt x="18294778" y="0"/>
                </a:lnTo>
                <a:lnTo>
                  <a:pt x="18294778" y="10283190"/>
                </a:lnTo>
                <a:lnTo>
                  <a:pt x="0" y="1028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5933" y="1567211"/>
            <a:ext cx="2255083" cy="2255083"/>
          </a:xfrm>
          <a:custGeom>
            <a:avLst/>
            <a:gdLst/>
            <a:ahLst/>
            <a:cxnLst/>
            <a:rect r="r" b="b" t="t" l="l"/>
            <a:pathLst>
              <a:path h="2255083" w="2255083">
                <a:moveTo>
                  <a:pt x="0" y="0"/>
                </a:moveTo>
                <a:lnTo>
                  <a:pt x="2255083" y="0"/>
                </a:lnTo>
                <a:lnTo>
                  <a:pt x="2255083" y="2255083"/>
                </a:lnTo>
                <a:lnTo>
                  <a:pt x="0" y="2255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10871" y="1823901"/>
            <a:ext cx="1465208" cy="1741703"/>
          </a:xfrm>
          <a:custGeom>
            <a:avLst/>
            <a:gdLst/>
            <a:ahLst/>
            <a:cxnLst/>
            <a:rect r="r" b="b" t="t" l="l"/>
            <a:pathLst>
              <a:path h="1741703" w="1465208">
                <a:moveTo>
                  <a:pt x="0" y="0"/>
                </a:moveTo>
                <a:lnTo>
                  <a:pt x="1465208" y="0"/>
                </a:lnTo>
                <a:lnTo>
                  <a:pt x="1465208" y="1741704"/>
                </a:lnTo>
                <a:lnTo>
                  <a:pt x="0" y="174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419" r="0" b="-541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37375" y="1809044"/>
            <a:ext cx="2013250" cy="2013250"/>
          </a:xfrm>
          <a:custGeom>
            <a:avLst/>
            <a:gdLst/>
            <a:ahLst/>
            <a:cxnLst/>
            <a:rect r="r" b="b" t="t" l="l"/>
            <a:pathLst>
              <a:path h="2013250" w="2013250">
                <a:moveTo>
                  <a:pt x="0" y="0"/>
                </a:moveTo>
                <a:lnTo>
                  <a:pt x="2013250" y="0"/>
                </a:lnTo>
                <a:lnTo>
                  <a:pt x="2013250" y="2013250"/>
                </a:lnTo>
                <a:lnTo>
                  <a:pt x="0" y="2013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95915" y="2091197"/>
            <a:ext cx="1496170" cy="1474408"/>
          </a:xfrm>
          <a:custGeom>
            <a:avLst/>
            <a:gdLst/>
            <a:ahLst/>
            <a:cxnLst/>
            <a:rect r="r" b="b" t="t" l="l"/>
            <a:pathLst>
              <a:path h="1474408" w="1496170">
                <a:moveTo>
                  <a:pt x="0" y="0"/>
                </a:moveTo>
                <a:lnTo>
                  <a:pt x="1496170" y="0"/>
                </a:lnTo>
                <a:lnTo>
                  <a:pt x="1496170" y="1474408"/>
                </a:lnTo>
                <a:lnTo>
                  <a:pt x="0" y="14744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81200" y="1990019"/>
            <a:ext cx="3958393" cy="115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Source Sans Pro"/>
              </a:rPr>
              <a:t>Presented By:</a:t>
            </a:r>
          </a:p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Source Sans Pro"/>
              </a:rPr>
              <a:t>Kelompok 10</a:t>
            </a:r>
          </a:p>
          <a:p>
            <a:pPr>
              <a:lnSpc>
                <a:spcPts val="302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880675" y="3909985"/>
            <a:ext cx="14325600" cy="294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2"/>
              </a:lnSpc>
            </a:pPr>
            <a:r>
              <a:rPr lang="en-US" sz="5587" spc="927">
                <a:solidFill>
                  <a:srgbClr val="FFFFFF"/>
                </a:solidFill>
                <a:latin typeface="Nunito Sans Heavy"/>
              </a:rPr>
              <a:t>KLASIFIKASI UDARA MENGGUNAKAN METODE DECISION TREE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7844350" y="-264431"/>
            <a:ext cx="10443650" cy="11081561"/>
          </a:xfrm>
          <a:custGeom>
            <a:avLst/>
            <a:gdLst/>
            <a:ahLst/>
            <a:cxnLst/>
            <a:rect r="r" b="b" t="t" l="l"/>
            <a:pathLst>
              <a:path h="11081561" w="10443650">
                <a:moveTo>
                  <a:pt x="0" y="0"/>
                </a:moveTo>
                <a:lnTo>
                  <a:pt x="10443650" y="0"/>
                </a:lnTo>
                <a:lnTo>
                  <a:pt x="10443650" y="11081561"/>
                </a:lnTo>
                <a:lnTo>
                  <a:pt x="0" y="11081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90379" b="-37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00148" y="-397281"/>
            <a:ext cx="10443650" cy="11081561"/>
          </a:xfrm>
          <a:custGeom>
            <a:avLst/>
            <a:gdLst/>
            <a:ahLst/>
            <a:cxnLst/>
            <a:rect r="r" b="b" t="t" l="l"/>
            <a:pathLst>
              <a:path h="11081561" w="10443650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0379" t="-3737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1541" y="1470992"/>
            <a:ext cx="1232729" cy="7134324"/>
            <a:chOff x="0" y="0"/>
            <a:chExt cx="1643639" cy="9512432"/>
          </a:xfrm>
        </p:grpSpPr>
        <p:sp>
          <p:nvSpPr>
            <p:cNvPr name="TextBox 5" id="5"/>
            <p:cNvSpPr txBox="true"/>
            <p:nvPr/>
          </p:nvSpPr>
          <p:spPr>
            <a:xfrm rot="-5400000">
              <a:off x="508044" y="611751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5400000">
              <a:off x="508044" y="-660444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5400000">
              <a:off x="508044" y="469216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5400000">
              <a:off x="508044" y="1598876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5400000">
              <a:off x="508044" y="272853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5400000">
              <a:off x="508044" y="385819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5400000">
              <a:off x="508044" y="498785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5400000">
              <a:off x="508044" y="724717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5400000">
              <a:off x="508044" y="837683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64201" y="5190915"/>
            <a:ext cx="2279617" cy="1191585"/>
            <a:chOff x="0" y="0"/>
            <a:chExt cx="3039489" cy="158878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0810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620810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44940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344940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AD813E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5164201" y="6477329"/>
            <a:ext cx="2279617" cy="1191585"/>
            <a:chOff x="0" y="0"/>
            <a:chExt cx="3039489" cy="158878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20810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620810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44940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344940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141414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5164201" y="7763743"/>
            <a:ext cx="2279617" cy="1191585"/>
            <a:chOff x="0" y="0"/>
            <a:chExt cx="3039489" cy="158878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20810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620810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44940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344940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29F05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15256948" y="1331671"/>
            <a:ext cx="2186870" cy="1191585"/>
            <a:chOff x="0" y="0"/>
            <a:chExt cx="2915827" cy="158878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2915827" cy="1588780"/>
              <a:chOff x="0" y="0"/>
              <a:chExt cx="595553" cy="32450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95553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595553">
                    <a:moveTo>
                      <a:pt x="88505" y="0"/>
                    </a:moveTo>
                    <a:lnTo>
                      <a:pt x="507048" y="0"/>
                    </a:lnTo>
                    <a:cubicBezTo>
                      <a:pt x="555928" y="0"/>
                      <a:pt x="595553" y="39625"/>
                      <a:pt x="595553" y="88505"/>
                    </a:cubicBezTo>
                    <a:lnTo>
                      <a:pt x="595553" y="236001"/>
                    </a:lnTo>
                    <a:cubicBezTo>
                      <a:pt x="595553" y="284881"/>
                      <a:pt x="555928" y="324506"/>
                      <a:pt x="507048" y="324506"/>
                    </a:cubicBezTo>
                    <a:lnTo>
                      <a:pt x="88505" y="324506"/>
                    </a:lnTo>
                    <a:cubicBezTo>
                      <a:pt x="39625" y="324506"/>
                      <a:pt x="0" y="284881"/>
                      <a:pt x="0" y="236001"/>
                    </a:cubicBezTo>
                    <a:lnTo>
                      <a:pt x="0" y="88505"/>
                    </a:lnTo>
                    <a:cubicBezTo>
                      <a:pt x="0" y="39625"/>
                      <a:pt x="39625" y="0"/>
                      <a:pt x="88505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95553" cy="37213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35707" y="117213"/>
              <a:ext cx="2664410" cy="1354354"/>
              <a:chOff x="0" y="0"/>
              <a:chExt cx="544201" cy="27662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544201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544201">
                    <a:moveTo>
                      <a:pt x="77485" y="0"/>
                    </a:moveTo>
                    <a:lnTo>
                      <a:pt x="466716" y="0"/>
                    </a:lnTo>
                    <a:cubicBezTo>
                      <a:pt x="509510" y="0"/>
                      <a:pt x="544201" y="34691"/>
                      <a:pt x="544201" y="77485"/>
                    </a:cubicBezTo>
                    <a:lnTo>
                      <a:pt x="544201" y="199140"/>
                    </a:lnTo>
                    <a:cubicBezTo>
                      <a:pt x="544201" y="241933"/>
                      <a:pt x="509510" y="276625"/>
                      <a:pt x="466716" y="276625"/>
                    </a:cubicBezTo>
                    <a:lnTo>
                      <a:pt x="77485" y="276625"/>
                    </a:lnTo>
                    <a:cubicBezTo>
                      <a:pt x="34691" y="276625"/>
                      <a:pt x="0" y="241933"/>
                      <a:pt x="0" y="199140"/>
                    </a:cubicBezTo>
                    <a:lnTo>
                      <a:pt x="0" y="77485"/>
                    </a:lnTo>
                    <a:cubicBezTo>
                      <a:pt x="0" y="34691"/>
                      <a:pt x="34691" y="0"/>
                      <a:pt x="77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544201" cy="32425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2" id="42"/>
          <p:cNvGrpSpPr/>
          <p:nvPr/>
        </p:nvGrpSpPr>
        <p:grpSpPr>
          <a:xfrm rot="0">
            <a:off x="15256948" y="2618086"/>
            <a:ext cx="2186870" cy="1191585"/>
            <a:chOff x="0" y="0"/>
            <a:chExt cx="2915827" cy="1588780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2915827" cy="1588780"/>
              <a:chOff x="0" y="0"/>
              <a:chExt cx="595553" cy="324506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595553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595553">
                    <a:moveTo>
                      <a:pt x="88505" y="0"/>
                    </a:moveTo>
                    <a:lnTo>
                      <a:pt x="507048" y="0"/>
                    </a:lnTo>
                    <a:cubicBezTo>
                      <a:pt x="555928" y="0"/>
                      <a:pt x="595553" y="39625"/>
                      <a:pt x="595553" y="88505"/>
                    </a:cubicBezTo>
                    <a:lnTo>
                      <a:pt x="595553" y="236001"/>
                    </a:lnTo>
                    <a:cubicBezTo>
                      <a:pt x="595553" y="284881"/>
                      <a:pt x="555928" y="324506"/>
                      <a:pt x="507048" y="324506"/>
                    </a:cubicBezTo>
                    <a:lnTo>
                      <a:pt x="88505" y="324506"/>
                    </a:lnTo>
                    <a:cubicBezTo>
                      <a:pt x="39625" y="324506"/>
                      <a:pt x="0" y="284881"/>
                      <a:pt x="0" y="236001"/>
                    </a:cubicBezTo>
                    <a:lnTo>
                      <a:pt x="0" y="88505"/>
                    </a:lnTo>
                    <a:cubicBezTo>
                      <a:pt x="0" y="39625"/>
                      <a:pt x="39625" y="0"/>
                      <a:pt x="88505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595553" cy="37213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35707" y="117213"/>
              <a:ext cx="2664410" cy="1354354"/>
              <a:chOff x="0" y="0"/>
              <a:chExt cx="544201" cy="27662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544201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544201">
                    <a:moveTo>
                      <a:pt x="77485" y="0"/>
                    </a:moveTo>
                    <a:lnTo>
                      <a:pt x="466716" y="0"/>
                    </a:lnTo>
                    <a:cubicBezTo>
                      <a:pt x="509510" y="0"/>
                      <a:pt x="544201" y="34691"/>
                      <a:pt x="544201" y="77485"/>
                    </a:cubicBezTo>
                    <a:lnTo>
                      <a:pt x="544201" y="199140"/>
                    </a:lnTo>
                    <a:cubicBezTo>
                      <a:pt x="544201" y="241933"/>
                      <a:pt x="509510" y="276625"/>
                      <a:pt x="466716" y="276625"/>
                    </a:cubicBezTo>
                    <a:lnTo>
                      <a:pt x="77485" y="276625"/>
                    </a:lnTo>
                    <a:cubicBezTo>
                      <a:pt x="34691" y="276625"/>
                      <a:pt x="0" y="241933"/>
                      <a:pt x="0" y="199140"/>
                    </a:cubicBezTo>
                    <a:lnTo>
                      <a:pt x="0" y="77485"/>
                    </a:lnTo>
                    <a:cubicBezTo>
                      <a:pt x="0" y="34691"/>
                      <a:pt x="34691" y="0"/>
                      <a:pt x="77485" y="0"/>
                    </a:cubicBezTo>
                    <a:close/>
                  </a:path>
                </a:pathLst>
              </a:custGeom>
              <a:solidFill>
                <a:srgbClr val="F29F05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544201" cy="32425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9" id="49"/>
          <p:cNvGrpSpPr/>
          <p:nvPr/>
        </p:nvGrpSpPr>
        <p:grpSpPr>
          <a:xfrm rot="0">
            <a:off x="15564542" y="3904500"/>
            <a:ext cx="2186870" cy="1191585"/>
            <a:chOff x="0" y="0"/>
            <a:chExt cx="2915827" cy="1588780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2915827" cy="1588780"/>
              <a:chOff x="0" y="0"/>
              <a:chExt cx="595553" cy="324506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595553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595553">
                    <a:moveTo>
                      <a:pt x="88505" y="0"/>
                    </a:moveTo>
                    <a:lnTo>
                      <a:pt x="507048" y="0"/>
                    </a:lnTo>
                    <a:cubicBezTo>
                      <a:pt x="555928" y="0"/>
                      <a:pt x="595553" y="39625"/>
                      <a:pt x="595553" y="88505"/>
                    </a:cubicBezTo>
                    <a:lnTo>
                      <a:pt x="595553" y="236001"/>
                    </a:lnTo>
                    <a:cubicBezTo>
                      <a:pt x="595553" y="284881"/>
                      <a:pt x="555928" y="324506"/>
                      <a:pt x="507048" y="324506"/>
                    </a:cubicBezTo>
                    <a:lnTo>
                      <a:pt x="88505" y="324506"/>
                    </a:lnTo>
                    <a:cubicBezTo>
                      <a:pt x="39625" y="324506"/>
                      <a:pt x="0" y="284881"/>
                      <a:pt x="0" y="236001"/>
                    </a:cubicBezTo>
                    <a:lnTo>
                      <a:pt x="0" y="88505"/>
                    </a:lnTo>
                    <a:cubicBezTo>
                      <a:pt x="0" y="39625"/>
                      <a:pt x="39625" y="0"/>
                      <a:pt x="88505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595553" cy="35308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35707" y="117213"/>
              <a:ext cx="2664410" cy="1354354"/>
              <a:chOff x="0" y="0"/>
              <a:chExt cx="544201" cy="27662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544201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544201">
                    <a:moveTo>
                      <a:pt x="77485" y="0"/>
                    </a:moveTo>
                    <a:lnTo>
                      <a:pt x="466716" y="0"/>
                    </a:lnTo>
                    <a:cubicBezTo>
                      <a:pt x="509510" y="0"/>
                      <a:pt x="544201" y="34691"/>
                      <a:pt x="544201" y="77485"/>
                    </a:cubicBezTo>
                    <a:lnTo>
                      <a:pt x="544201" y="199140"/>
                    </a:lnTo>
                    <a:cubicBezTo>
                      <a:pt x="544201" y="241933"/>
                      <a:pt x="509510" y="276625"/>
                      <a:pt x="466716" y="276625"/>
                    </a:cubicBezTo>
                    <a:lnTo>
                      <a:pt x="77485" y="276625"/>
                    </a:lnTo>
                    <a:cubicBezTo>
                      <a:pt x="34691" y="276625"/>
                      <a:pt x="0" y="241933"/>
                      <a:pt x="0" y="199140"/>
                    </a:cubicBezTo>
                    <a:lnTo>
                      <a:pt x="0" y="77485"/>
                    </a:lnTo>
                    <a:cubicBezTo>
                      <a:pt x="0" y="34691"/>
                      <a:pt x="34691" y="0"/>
                      <a:pt x="7748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28575"/>
                <a:ext cx="544201" cy="30520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56" id="56"/>
          <p:cNvGrpSpPr/>
          <p:nvPr/>
        </p:nvGrpSpPr>
        <p:grpSpPr>
          <a:xfrm rot="0">
            <a:off x="1028700" y="743240"/>
            <a:ext cx="15613811" cy="8800520"/>
            <a:chOff x="0" y="0"/>
            <a:chExt cx="4112279" cy="231783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4112280" cy="2317832"/>
            </a:xfrm>
            <a:custGeom>
              <a:avLst/>
              <a:gdLst/>
              <a:ahLst/>
              <a:cxnLst/>
              <a:rect r="r" b="b" t="t" l="l"/>
              <a:pathLst>
                <a:path h="2317832" w="4112280">
                  <a:moveTo>
                    <a:pt x="9917" y="0"/>
                  </a:moveTo>
                  <a:lnTo>
                    <a:pt x="4102363" y="0"/>
                  </a:lnTo>
                  <a:cubicBezTo>
                    <a:pt x="4107840" y="0"/>
                    <a:pt x="4112280" y="4440"/>
                    <a:pt x="4112280" y="9917"/>
                  </a:cubicBezTo>
                  <a:lnTo>
                    <a:pt x="4112280" y="2307916"/>
                  </a:lnTo>
                  <a:cubicBezTo>
                    <a:pt x="4112280" y="2310546"/>
                    <a:pt x="4111235" y="2313068"/>
                    <a:pt x="4109375" y="2314928"/>
                  </a:cubicBezTo>
                  <a:cubicBezTo>
                    <a:pt x="4107515" y="2316788"/>
                    <a:pt x="4104993" y="2317832"/>
                    <a:pt x="4102363" y="2317832"/>
                  </a:cubicBezTo>
                  <a:lnTo>
                    <a:pt x="9917" y="2317832"/>
                  </a:lnTo>
                  <a:cubicBezTo>
                    <a:pt x="4440" y="2317832"/>
                    <a:pt x="0" y="2313393"/>
                    <a:pt x="0" y="2307916"/>
                  </a:cubicBezTo>
                  <a:lnTo>
                    <a:pt x="0" y="9917"/>
                  </a:lnTo>
                  <a:cubicBezTo>
                    <a:pt x="0" y="4440"/>
                    <a:pt x="4440" y="0"/>
                    <a:pt x="9917" y="0"/>
                  </a:cubicBezTo>
                  <a:close/>
                </a:path>
              </a:pathLst>
            </a:custGeom>
            <a:solidFill>
              <a:srgbClr val="FCF4E8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4112279" cy="2346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337094" y="1028700"/>
            <a:ext cx="14956138" cy="8229600"/>
            <a:chOff x="0" y="0"/>
            <a:chExt cx="3939065" cy="216746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939065" cy="2167467"/>
            </a:xfrm>
            <a:custGeom>
              <a:avLst/>
              <a:gdLst/>
              <a:ahLst/>
              <a:cxnLst/>
              <a:rect r="r" b="b" t="t" l="l"/>
              <a:pathLst>
                <a:path h="2167467" w="3939065">
                  <a:moveTo>
                    <a:pt x="10353" y="0"/>
                  </a:moveTo>
                  <a:lnTo>
                    <a:pt x="3928713" y="0"/>
                  </a:lnTo>
                  <a:cubicBezTo>
                    <a:pt x="3931458" y="0"/>
                    <a:pt x="3934092" y="1091"/>
                    <a:pt x="3936033" y="3032"/>
                  </a:cubicBezTo>
                  <a:cubicBezTo>
                    <a:pt x="3937975" y="4974"/>
                    <a:pt x="3939065" y="7607"/>
                    <a:pt x="3939065" y="10353"/>
                  </a:cubicBezTo>
                  <a:lnTo>
                    <a:pt x="3939065" y="2157114"/>
                  </a:lnTo>
                  <a:cubicBezTo>
                    <a:pt x="3939065" y="2159860"/>
                    <a:pt x="3937975" y="2162493"/>
                    <a:pt x="3936033" y="2164435"/>
                  </a:cubicBezTo>
                  <a:cubicBezTo>
                    <a:pt x="3934092" y="2166376"/>
                    <a:pt x="3931458" y="2167467"/>
                    <a:pt x="3928713" y="2167467"/>
                  </a:cubicBezTo>
                  <a:lnTo>
                    <a:pt x="10353" y="2167467"/>
                  </a:lnTo>
                  <a:cubicBezTo>
                    <a:pt x="7607" y="2167467"/>
                    <a:pt x="4974" y="2166376"/>
                    <a:pt x="3032" y="2164435"/>
                  </a:cubicBezTo>
                  <a:cubicBezTo>
                    <a:pt x="1091" y="2162493"/>
                    <a:pt x="0" y="2159860"/>
                    <a:pt x="0" y="2157114"/>
                  </a:cubicBezTo>
                  <a:lnTo>
                    <a:pt x="0" y="10353"/>
                  </a:lnTo>
                  <a:cubicBezTo>
                    <a:pt x="0" y="7607"/>
                    <a:pt x="1091" y="4974"/>
                    <a:pt x="3032" y="3032"/>
                  </a:cubicBezTo>
                  <a:cubicBezTo>
                    <a:pt x="4974" y="1091"/>
                    <a:pt x="7607" y="0"/>
                    <a:pt x="10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3939065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540290" y="1622751"/>
            <a:ext cx="263115" cy="263115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540290" y="2470372"/>
            <a:ext cx="263115" cy="263115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540290" y="3317993"/>
            <a:ext cx="263115" cy="263115"/>
            <a:chOff x="0" y="0"/>
            <a:chExt cx="812800" cy="8128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540290" y="4165614"/>
            <a:ext cx="263115" cy="263115"/>
            <a:chOff x="0" y="0"/>
            <a:chExt cx="812800" cy="8128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540290" y="5013235"/>
            <a:ext cx="263115" cy="263115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540290" y="5860856"/>
            <a:ext cx="263115" cy="263115"/>
            <a:chOff x="0" y="0"/>
            <a:chExt cx="812800" cy="812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540290" y="6708477"/>
            <a:ext cx="263115" cy="263115"/>
            <a:chOff x="0" y="0"/>
            <a:chExt cx="812800" cy="81280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540290" y="7556097"/>
            <a:ext cx="263115" cy="263115"/>
            <a:chOff x="0" y="0"/>
            <a:chExt cx="812800" cy="81280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540290" y="8403718"/>
            <a:ext cx="263115" cy="263115"/>
            <a:chOff x="0" y="0"/>
            <a:chExt cx="812800" cy="81280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9" id="8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4342" y="3243058"/>
            <a:ext cx="5558819" cy="5558819"/>
          </a:xfrm>
          <a:prstGeom prst="rect">
            <a:avLst/>
          </a:prstGeom>
        </p:spPr>
      </p:pic>
      <p:grpSp>
        <p:nvGrpSpPr>
          <p:cNvPr name="Group 90" id="90"/>
          <p:cNvGrpSpPr/>
          <p:nvPr/>
        </p:nvGrpSpPr>
        <p:grpSpPr>
          <a:xfrm rot="0">
            <a:off x="10256615" y="3692178"/>
            <a:ext cx="1153311" cy="1153311"/>
            <a:chOff x="0" y="0"/>
            <a:chExt cx="812800" cy="81280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91"/>
            </a:solidFill>
            <a:ln w="47625" cap="sq">
              <a:solidFill>
                <a:srgbClr val="FCF4E8"/>
              </a:solidFill>
              <a:prstDash val="solid"/>
              <a:miter/>
            </a:ln>
          </p:spPr>
        </p:sp>
        <p:sp>
          <p:nvSpPr>
            <p:cNvPr name="TextBox 92" id="9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7486" lIns="47486" bIns="47486" rIns="47486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503D36"/>
                  </a:solidFill>
                  <a:latin typeface="Sniglet"/>
                </a:rPr>
                <a:t>02</a:t>
              </a:r>
            </a:p>
          </p:txBody>
        </p:sp>
      </p:grpSp>
      <p:grpSp>
        <p:nvGrpSpPr>
          <p:cNvPr name="Group 93" id="93"/>
          <p:cNvGrpSpPr/>
          <p:nvPr/>
        </p:nvGrpSpPr>
        <p:grpSpPr>
          <a:xfrm rot="0">
            <a:off x="10256615" y="6774958"/>
            <a:ext cx="1153311" cy="1153311"/>
            <a:chOff x="0" y="0"/>
            <a:chExt cx="812800" cy="81280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91"/>
            </a:solidFill>
            <a:ln w="47625" cap="sq">
              <a:solidFill>
                <a:srgbClr val="FCF4E8"/>
              </a:solidFill>
              <a:prstDash val="solid"/>
              <a:miter/>
            </a:ln>
          </p:spPr>
        </p:sp>
        <p:sp>
          <p:nvSpPr>
            <p:cNvPr name="TextBox 95" id="9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7486" lIns="47486" bIns="47486" rIns="47486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503D36"/>
                  </a:solidFill>
                  <a:latin typeface="Sniglet"/>
                </a:rPr>
                <a:t>03</a:t>
              </a:r>
            </a:p>
          </p:txBody>
        </p:sp>
      </p:grpSp>
      <p:grpSp>
        <p:nvGrpSpPr>
          <p:cNvPr name="Group 96" id="96"/>
          <p:cNvGrpSpPr/>
          <p:nvPr/>
        </p:nvGrpSpPr>
        <p:grpSpPr>
          <a:xfrm rot="0">
            <a:off x="6973228" y="3692178"/>
            <a:ext cx="1153311" cy="1153311"/>
            <a:chOff x="0" y="0"/>
            <a:chExt cx="812800" cy="81280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91"/>
            </a:solidFill>
            <a:ln w="47625" cap="sq">
              <a:solidFill>
                <a:srgbClr val="FCF4E8"/>
              </a:solidFill>
              <a:prstDash val="solid"/>
              <a:miter/>
            </a:ln>
          </p:spPr>
        </p:sp>
        <p:sp>
          <p:nvSpPr>
            <p:cNvPr name="TextBox 98" id="9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7486" lIns="47486" bIns="47486" rIns="47486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503D36"/>
                  </a:solidFill>
                  <a:latin typeface="Sniglet"/>
                </a:rPr>
                <a:t>01</a:t>
              </a:r>
            </a:p>
          </p:txBody>
        </p:sp>
      </p:grpSp>
      <p:grpSp>
        <p:nvGrpSpPr>
          <p:cNvPr name="Group 99" id="99"/>
          <p:cNvGrpSpPr/>
          <p:nvPr/>
        </p:nvGrpSpPr>
        <p:grpSpPr>
          <a:xfrm rot="0">
            <a:off x="6777577" y="6774958"/>
            <a:ext cx="1153311" cy="1153311"/>
            <a:chOff x="0" y="0"/>
            <a:chExt cx="812800" cy="81280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91"/>
            </a:solidFill>
            <a:ln w="47625" cap="sq">
              <a:solidFill>
                <a:srgbClr val="FCF4E8"/>
              </a:solidFill>
              <a:prstDash val="solid"/>
              <a:miter/>
            </a:ln>
          </p:spPr>
        </p:sp>
        <p:sp>
          <p:nvSpPr>
            <p:cNvPr name="TextBox 101" id="10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47486" lIns="47486" bIns="47486" rIns="47486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503D36"/>
                  </a:solidFill>
                  <a:latin typeface="Sniglet"/>
                </a:rPr>
                <a:t>04</a:t>
              </a:r>
            </a:p>
          </p:txBody>
        </p:sp>
      </p:grpSp>
      <p:grpSp>
        <p:nvGrpSpPr>
          <p:cNvPr name="Group 102" id="102"/>
          <p:cNvGrpSpPr/>
          <p:nvPr/>
        </p:nvGrpSpPr>
        <p:grpSpPr>
          <a:xfrm rot="0">
            <a:off x="4315924" y="1492573"/>
            <a:ext cx="8998478" cy="1028030"/>
            <a:chOff x="0" y="0"/>
            <a:chExt cx="11997971" cy="1370707"/>
          </a:xfrm>
        </p:grpSpPr>
        <p:grpSp>
          <p:nvGrpSpPr>
            <p:cNvPr name="Group 103" id="103"/>
            <p:cNvGrpSpPr/>
            <p:nvPr/>
          </p:nvGrpSpPr>
          <p:grpSpPr>
            <a:xfrm rot="0">
              <a:off x="0" y="0"/>
              <a:ext cx="11997971" cy="1370707"/>
              <a:chOff x="0" y="0"/>
              <a:chExt cx="3018472" cy="344845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3018472" cy="344845"/>
              </a:xfrm>
              <a:custGeom>
                <a:avLst/>
                <a:gdLst/>
                <a:ahLst/>
                <a:cxnLst/>
                <a:rect r="r" b="b" t="t" l="l"/>
                <a:pathLst>
                  <a:path h="344845" w="3018472">
                    <a:moveTo>
                      <a:pt x="86036" y="0"/>
                    </a:moveTo>
                    <a:lnTo>
                      <a:pt x="2932436" y="0"/>
                    </a:lnTo>
                    <a:cubicBezTo>
                      <a:pt x="2955254" y="0"/>
                      <a:pt x="2977137" y="9064"/>
                      <a:pt x="2993272" y="25199"/>
                    </a:cubicBezTo>
                    <a:cubicBezTo>
                      <a:pt x="3009407" y="41334"/>
                      <a:pt x="3018472" y="63218"/>
                      <a:pt x="3018472" y="86036"/>
                    </a:cubicBezTo>
                    <a:lnTo>
                      <a:pt x="3018472" y="258809"/>
                    </a:lnTo>
                    <a:cubicBezTo>
                      <a:pt x="3018472" y="306325"/>
                      <a:pt x="2979952" y="344845"/>
                      <a:pt x="2932436" y="344845"/>
                    </a:cubicBezTo>
                    <a:lnTo>
                      <a:pt x="86036" y="344845"/>
                    </a:lnTo>
                    <a:cubicBezTo>
                      <a:pt x="38520" y="344845"/>
                      <a:pt x="0" y="306325"/>
                      <a:pt x="0" y="258809"/>
                    </a:cubicBezTo>
                    <a:lnTo>
                      <a:pt x="0" y="86036"/>
                    </a:lnTo>
                    <a:cubicBezTo>
                      <a:pt x="0" y="38520"/>
                      <a:pt x="38520" y="0"/>
                      <a:pt x="8603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0" y="-47625"/>
                <a:ext cx="3018472" cy="392470"/>
              </a:xfrm>
              <a:prstGeom prst="rect">
                <a:avLst/>
              </a:prstGeom>
            </p:spPr>
            <p:txBody>
              <a:bodyPr anchor="ctr" rtlCol="false" tIns="39886" lIns="39886" bIns="39886" rIns="39886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06" id="106"/>
            <p:cNvSpPr txBox="true"/>
            <p:nvPr/>
          </p:nvSpPr>
          <p:spPr>
            <a:xfrm rot="0">
              <a:off x="668703" y="234503"/>
              <a:ext cx="10660565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45"/>
                </a:lnSpc>
                <a:spcBef>
                  <a:spcPct val="0"/>
                </a:spcBef>
              </a:pPr>
              <a:r>
                <a:rPr lang="en-US" sz="4454">
                  <a:solidFill>
                    <a:srgbClr val="503D36"/>
                  </a:solidFill>
                  <a:latin typeface="Nunito Sans"/>
                </a:rPr>
                <a:t>LANGKAH-LANGKAH</a:t>
              </a: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594866" y="1690137"/>
            <a:ext cx="1232729" cy="7134324"/>
            <a:chOff x="0" y="0"/>
            <a:chExt cx="1643639" cy="9512432"/>
          </a:xfrm>
        </p:grpSpPr>
        <p:sp>
          <p:nvSpPr>
            <p:cNvPr name="TextBox 108" id="108"/>
            <p:cNvSpPr txBox="true"/>
            <p:nvPr/>
          </p:nvSpPr>
          <p:spPr>
            <a:xfrm rot="5400000">
              <a:off x="660444" y="-660444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09" id="109"/>
            <p:cNvSpPr txBox="true"/>
            <p:nvPr/>
          </p:nvSpPr>
          <p:spPr>
            <a:xfrm rot="5400000">
              <a:off x="660444" y="469216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10" id="110"/>
            <p:cNvSpPr txBox="true"/>
            <p:nvPr/>
          </p:nvSpPr>
          <p:spPr>
            <a:xfrm rot="5400000">
              <a:off x="660444" y="1598876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11" id="111"/>
            <p:cNvSpPr txBox="true"/>
            <p:nvPr/>
          </p:nvSpPr>
          <p:spPr>
            <a:xfrm rot="5400000">
              <a:off x="660444" y="272853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12" id="112"/>
            <p:cNvSpPr txBox="true"/>
            <p:nvPr/>
          </p:nvSpPr>
          <p:spPr>
            <a:xfrm rot="5400000">
              <a:off x="660444" y="385819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13" id="113"/>
            <p:cNvSpPr txBox="true"/>
            <p:nvPr/>
          </p:nvSpPr>
          <p:spPr>
            <a:xfrm rot="5400000">
              <a:off x="660444" y="498785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14" id="114"/>
            <p:cNvSpPr txBox="true"/>
            <p:nvPr/>
          </p:nvSpPr>
          <p:spPr>
            <a:xfrm rot="5400000">
              <a:off x="660444" y="611751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15" id="115"/>
            <p:cNvSpPr txBox="true"/>
            <p:nvPr/>
          </p:nvSpPr>
          <p:spPr>
            <a:xfrm rot="5400000">
              <a:off x="660444" y="724717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16" id="116"/>
            <p:cNvSpPr txBox="true"/>
            <p:nvPr/>
          </p:nvSpPr>
          <p:spPr>
            <a:xfrm rot="5400000">
              <a:off x="660444" y="837683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sp>
        <p:nvSpPr>
          <p:cNvPr name="TextBox 117" id="117"/>
          <p:cNvSpPr txBox="true"/>
          <p:nvPr/>
        </p:nvSpPr>
        <p:spPr>
          <a:xfrm rot="0">
            <a:off x="11670964" y="3801844"/>
            <a:ext cx="3643133" cy="605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3"/>
              </a:lnSpc>
              <a:spcBef>
                <a:spcPct val="0"/>
              </a:spcBef>
            </a:pPr>
            <a:r>
              <a:rPr lang="en-US" sz="3349">
                <a:solidFill>
                  <a:srgbClr val="503D36"/>
                </a:solidFill>
                <a:latin typeface="Nunito Sans"/>
              </a:rPr>
              <a:t>Ekstraksi Data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11699539" y="4518551"/>
            <a:ext cx="3585983" cy="992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67"/>
              </a:lnSpc>
            </a:pPr>
            <a:r>
              <a:rPr lang="en-US" sz="2299">
                <a:solidFill>
                  <a:srgbClr val="503D36"/>
                </a:solidFill>
                <a:latin typeface="Nunito Sans"/>
              </a:rPr>
              <a:t>Mengekstraksi Data dan menymipan dalam bentuk CSV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1699539" y="6854636"/>
            <a:ext cx="3585983" cy="605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3"/>
              </a:lnSpc>
              <a:spcBef>
                <a:spcPct val="0"/>
              </a:spcBef>
            </a:pPr>
            <a:r>
              <a:rPr lang="en-US" sz="3349">
                <a:solidFill>
                  <a:srgbClr val="503D36"/>
                </a:solidFill>
                <a:latin typeface="Nunito Sans"/>
              </a:rPr>
              <a:t>Klasifikasi Data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11728114" y="7636420"/>
            <a:ext cx="3585983" cy="1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67"/>
              </a:lnSpc>
            </a:pPr>
            <a:r>
              <a:rPr lang="en-US" sz="2299">
                <a:solidFill>
                  <a:srgbClr val="503D36"/>
                </a:solidFill>
                <a:latin typeface="Nunito Sans"/>
              </a:rPr>
              <a:t>Mengklasifikasi data yang sudah diekstrak menggunakan  metode Decision Tree</a:t>
            </a:r>
          </a:p>
        </p:txBody>
      </p:sp>
      <p:grpSp>
        <p:nvGrpSpPr>
          <p:cNvPr name="Group 121" id="121"/>
          <p:cNvGrpSpPr/>
          <p:nvPr/>
        </p:nvGrpSpPr>
        <p:grpSpPr>
          <a:xfrm rot="0">
            <a:off x="2553482" y="3906619"/>
            <a:ext cx="3982359" cy="1274736"/>
            <a:chOff x="0" y="0"/>
            <a:chExt cx="5309812" cy="1699648"/>
          </a:xfrm>
        </p:grpSpPr>
        <p:sp>
          <p:nvSpPr>
            <p:cNvPr name="TextBox 122" id="122"/>
            <p:cNvSpPr txBox="true"/>
            <p:nvPr/>
          </p:nvSpPr>
          <p:spPr>
            <a:xfrm rot="0">
              <a:off x="0" y="-104775"/>
              <a:ext cx="5267835" cy="772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23"/>
                </a:lnSpc>
                <a:spcBef>
                  <a:spcPct val="0"/>
                </a:spcBef>
              </a:pPr>
              <a:r>
                <a:rPr lang="en-US" sz="3349">
                  <a:solidFill>
                    <a:srgbClr val="503D36"/>
                  </a:solidFill>
                  <a:latin typeface="Nunito Sans"/>
                </a:rPr>
                <a:t>  Pengumpulan Data  </a:t>
              </a:r>
            </a:p>
          </p:txBody>
        </p:sp>
        <p:sp>
          <p:nvSpPr>
            <p:cNvPr name="TextBox 123" id="123"/>
            <p:cNvSpPr txBox="true"/>
            <p:nvPr/>
          </p:nvSpPr>
          <p:spPr>
            <a:xfrm rot="0">
              <a:off x="41977" y="814119"/>
              <a:ext cx="5267835" cy="88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667"/>
                </a:lnSpc>
              </a:pPr>
              <a:r>
                <a:rPr lang="en-US" sz="2299">
                  <a:solidFill>
                    <a:srgbClr val="503D36"/>
                  </a:solidFill>
                  <a:latin typeface="Nunito Sans"/>
                </a:rPr>
                <a:t>Mempersiapkan dataset yang ada </a:t>
              </a:r>
            </a:p>
          </p:txBody>
        </p:sp>
      </p:grpSp>
      <p:grpSp>
        <p:nvGrpSpPr>
          <p:cNvPr name="Group 124" id="124"/>
          <p:cNvGrpSpPr/>
          <p:nvPr/>
        </p:nvGrpSpPr>
        <p:grpSpPr>
          <a:xfrm rot="0">
            <a:off x="2704270" y="6933096"/>
            <a:ext cx="3614558" cy="1941486"/>
            <a:chOff x="0" y="0"/>
            <a:chExt cx="4819411" cy="2588648"/>
          </a:xfrm>
        </p:grpSpPr>
        <p:sp>
          <p:nvSpPr>
            <p:cNvPr name="TextBox 125" id="125"/>
            <p:cNvSpPr txBox="true"/>
            <p:nvPr/>
          </p:nvSpPr>
          <p:spPr>
            <a:xfrm rot="0">
              <a:off x="0" y="-104775"/>
              <a:ext cx="4781311" cy="772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23"/>
                </a:lnSpc>
                <a:spcBef>
                  <a:spcPct val="0"/>
                </a:spcBef>
              </a:pPr>
              <a:r>
                <a:rPr lang="en-US" sz="3349">
                  <a:solidFill>
                    <a:srgbClr val="503D36"/>
                  </a:solidFill>
                  <a:latin typeface="Nunito Sans"/>
                </a:rPr>
                <a:t>  Tampilkan Hasil   </a:t>
              </a:r>
            </a:p>
          </p:txBody>
        </p:sp>
        <p:sp>
          <p:nvSpPr>
            <p:cNvPr name="TextBox 126" id="126"/>
            <p:cNvSpPr txBox="true"/>
            <p:nvPr/>
          </p:nvSpPr>
          <p:spPr>
            <a:xfrm rot="0">
              <a:off x="38100" y="814119"/>
              <a:ext cx="4781311" cy="1774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667"/>
                </a:lnSpc>
              </a:pPr>
              <a:r>
                <a:rPr lang="en-US" sz="2299">
                  <a:solidFill>
                    <a:srgbClr val="503D36"/>
                  </a:solidFill>
                  <a:latin typeface="Nunito Sans"/>
                </a:rPr>
                <a:t>Menampilkan beberapa sampel data beserta prediksi kategori udara dan nilai akurasinya</a:t>
              </a:r>
            </a:p>
          </p:txBody>
        </p:sp>
      </p:grpSp>
      <p:sp>
        <p:nvSpPr>
          <p:cNvPr name="Freeform 127" id="127"/>
          <p:cNvSpPr/>
          <p:nvPr/>
        </p:nvSpPr>
        <p:spPr>
          <a:xfrm flipH="false" flipV="false" rot="0">
            <a:off x="13812631" y="1689233"/>
            <a:ext cx="1659164" cy="1464213"/>
          </a:xfrm>
          <a:custGeom>
            <a:avLst/>
            <a:gdLst/>
            <a:ahLst/>
            <a:cxnLst/>
            <a:rect r="r" b="b" t="t" l="l"/>
            <a:pathLst>
              <a:path h="1464213" w="1659164">
                <a:moveTo>
                  <a:pt x="0" y="0"/>
                </a:moveTo>
                <a:lnTo>
                  <a:pt x="1659165" y="0"/>
                </a:lnTo>
                <a:lnTo>
                  <a:pt x="1659165" y="1464212"/>
                </a:lnTo>
                <a:lnTo>
                  <a:pt x="0" y="1464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8" id="128"/>
          <p:cNvSpPr/>
          <p:nvPr/>
        </p:nvSpPr>
        <p:spPr>
          <a:xfrm flipH="false" flipV="false" rot="0">
            <a:off x="2893376" y="2773231"/>
            <a:ext cx="1395047" cy="304713"/>
          </a:xfrm>
          <a:custGeom>
            <a:avLst/>
            <a:gdLst/>
            <a:ahLst/>
            <a:cxnLst/>
            <a:rect r="r" b="b" t="t" l="l"/>
            <a:pathLst>
              <a:path h="304713" w="1395047">
                <a:moveTo>
                  <a:pt x="0" y="0"/>
                </a:moveTo>
                <a:lnTo>
                  <a:pt x="1395046" y="0"/>
                </a:lnTo>
                <a:lnTo>
                  <a:pt x="1395046" y="304713"/>
                </a:lnTo>
                <a:lnTo>
                  <a:pt x="0" y="30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2263" r="0" b="0"/>
            </a:stretch>
          </a:blipFill>
        </p:spPr>
      </p:sp>
      <p:sp>
        <p:nvSpPr>
          <p:cNvPr name="Freeform 129" id="129"/>
          <p:cNvSpPr/>
          <p:nvPr/>
        </p:nvSpPr>
        <p:spPr>
          <a:xfrm flipH="true" flipV="true" rot="-2700000">
            <a:off x="14856166" y="3528903"/>
            <a:ext cx="801563" cy="693516"/>
          </a:xfrm>
          <a:custGeom>
            <a:avLst/>
            <a:gdLst/>
            <a:ahLst/>
            <a:cxnLst/>
            <a:rect r="r" b="b" t="t" l="l"/>
            <a:pathLst>
              <a:path h="693516" w="801563">
                <a:moveTo>
                  <a:pt x="801563" y="693516"/>
                </a:moveTo>
                <a:lnTo>
                  <a:pt x="0" y="693516"/>
                </a:lnTo>
                <a:lnTo>
                  <a:pt x="0" y="0"/>
                </a:lnTo>
                <a:lnTo>
                  <a:pt x="801563" y="0"/>
                </a:lnTo>
                <a:lnTo>
                  <a:pt x="801563" y="69351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58022" b="-75336"/>
            </a:stretch>
          </a:blipFill>
        </p:spPr>
      </p:sp>
      <p:sp>
        <p:nvSpPr>
          <p:cNvPr name="Freeform 130" id="130"/>
          <p:cNvSpPr/>
          <p:nvPr/>
        </p:nvSpPr>
        <p:spPr>
          <a:xfrm flipH="false" flipV="false" rot="0">
            <a:off x="6535841" y="8535276"/>
            <a:ext cx="1395047" cy="304713"/>
          </a:xfrm>
          <a:custGeom>
            <a:avLst/>
            <a:gdLst/>
            <a:ahLst/>
            <a:cxnLst/>
            <a:rect r="r" b="b" t="t" l="l"/>
            <a:pathLst>
              <a:path h="304713" w="1395047">
                <a:moveTo>
                  <a:pt x="0" y="0"/>
                </a:moveTo>
                <a:lnTo>
                  <a:pt x="1395047" y="0"/>
                </a:lnTo>
                <a:lnTo>
                  <a:pt x="1395047" y="304712"/>
                </a:lnTo>
                <a:lnTo>
                  <a:pt x="0" y="3047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12263" r="0" b="0"/>
            </a:stretch>
          </a:blipFill>
        </p:spPr>
      </p:sp>
      <p:sp>
        <p:nvSpPr>
          <p:cNvPr name="Freeform 131" id="131"/>
          <p:cNvSpPr/>
          <p:nvPr/>
        </p:nvSpPr>
        <p:spPr>
          <a:xfrm flipH="true" flipV="true" rot="-2700000">
            <a:off x="14913316" y="6559757"/>
            <a:ext cx="801563" cy="693516"/>
          </a:xfrm>
          <a:custGeom>
            <a:avLst/>
            <a:gdLst/>
            <a:ahLst/>
            <a:cxnLst/>
            <a:rect r="r" b="b" t="t" l="l"/>
            <a:pathLst>
              <a:path h="693516" w="801563">
                <a:moveTo>
                  <a:pt x="801563" y="693516"/>
                </a:moveTo>
                <a:lnTo>
                  <a:pt x="0" y="693516"/>
                </a:lnTo>
                <a:lnTo>
                  <a:pt x="0" y="0"/>
                </a:lnTo>
                <a:lnTo>
                  <a:pt x="801563" y="0"/>
                </a:lnTo>
                <a:lnTo>
                  <a:pt x="801563" y="69351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58022" b="-75336"/>
            </a:stretch>
          </a:blipFill>
        </p:spPr>
      </p:sp>
      <p:sp>
        <p:nvSpPr>
          <p:cNvPr name="Freeform 132" id="132"/>
          <p:cNvSpPr/>
          <p:nvPr/>
        </p:nvSpPr>
        <p:spPr>
          <a:xfrm flipH="true" flipV="false" rot="-7982270">
            <a:off x="2274914" y="3492666"/>
            <a:ext cx="801563" cy="693516"/>
          </a:xfrm>
          <a:custGeom>
            <a:avLst/>
            <a:gdLst/>
            <a:ahLst/>
            <a:cxnLst/>
            <a:rect r="r" b="b" t="t" l="l"/>
            <a:pathLst>
              <a:path h="693516" w="801563">
                <a:moveTo>
                  <a:pt x="801563" y="0"/>
                </a:moveTo>
                <a:lnTo>
                  <a:pt x="0" y="0"/>
                </a:lnTo>
                <a:lnTo>
                  <a:pt x="0" y="693516"/>
                </a:lnTo>
                <a:lnTo>
                  <a:pt x="801563" y="693516"/>
                </a:lnTo>
                <a:lnTo>
                  <a:pt x="80156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58022" b="-75336"/>
            </a:stretch>
          </a:blipFill>
        </p:spPr>
      </p:sp>
      <p:sp>
        <p:nvSpPr>
          <p:cNvPr name="Freeform 133" id="133"/>
          <p:cNvSpPr/>
          <p:nvPr/>
        </p:nvSpPr>
        <p:spPr>
          <a:xfrm flipH="true" flipV="false" rot="-7982270">
            <a:off x="2274914" y="5580579"/>
            <a:ext cx="801563" cy="693516"/>
          </a:xfrm>
          <a:custGeom>
            <a:avLst/>
            <a:gdLst/>
            <a:ahLst/>
            <a:cxnLst/>
            <a:rect r="r" b="b" t="t" l="l"/>
            <a:pathLst>
              <a:path h="693516" w="801563">
                <a:moveTo>
                  <a:pt x="801563" y="0"/>
                </a:moveTo>
                <a:lnTo>
                  <a:pt x="0" y="0"/>
                </a:lnTo>
                <a:lnTo>
                  <a:pt x="0" y="693516"/>
                </a:lnTo>
                <a:lnTo>
                  <a:pt x="801563" y="693516"/>
                </a:lnTo>
                <a:lnTo>
                  <a:pt x="80156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58022" b="-75336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688" y="5751513"/>
            <a:ext cx="18438788" cy="5609349"/>
          </a:xfrm>
          <a:custGeom>
            <a:avLst/>
            <a:gdLst/>
            <a:ahLst/>
            <a:cxnLst/>
            <a:rect r="r" b="b" t="t" l="l"/>
            <a:pathLst>
              <a:path h="5609349" w="18438788">
                <a:moveTo>
                  <a:pt x="0" y="0"/>
                </a:moveTo>
                <a:lnTo>
                  <a:pt x="18438788" y="0"/>
                </a:lnTo>
                <a:lnTo>
                  <a:pt x="18438788" y="5609349"/>
                </a:lnTo>
                <a:lnTo>
                  <a:pt x="0" y="5609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382" r="0" b="-423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73087"/>
            <a:ext cx="16230600" cy="4140975"/>
            <a:chOff x="0" y="0"/>
            <a:chExt cx="6862939" cy="17509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62939" cy="1750968"/>
            </a:xfrm>
            <a:custGeom>
              <a:avLst/>
              <a:gdLst/>
              <a:ahLst/>
              <a:cxnLst/>
              <a:rect r="r" b="b" t="t" l="l"/>
              <a:pathLst>
                <a:path h="1750968" w="6862939">
                  <a:moveTo>
                    <a:pt x="6738479" y="1750968"/>
                  </a:moveTo>
                  <a:lnTo>
                    <a:pt x="124460" y="1750968"/>
                  </a:lnTo>
                  <a:cubicBezTo>
                    <a:pt x="55880" y="1750968"/>
                    <a:pt x="0" y="1695088"/>
                    <a:pt x="0" y="16265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1626508"/>
                  </a:lnTo>
                  <a:cubicBezTo>
                    <a:pt x="6862939" y="1695088"/>
                    <a:pt x="6807059" y="1750968"/>
                    <a:pt x="6738479" y="1750968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14467" y="6484529"/>
            <a:ext cx="1459066" cy="145906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7" id="7"/>
          <p:cNvSpPr/>
          <p:nvPr/>
        </p:nvSpPr>
        <p:spPr>
          <a:xfrm rot="5400000">
            <a:off x="8858246" y="7175962"/>
            <a:ext cx="57150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2740643" y="4716462"/>
            <a:ext cx="12730514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8000">
                <a:solidFill>
                  <a:srgbClr val="141414"/>
                </a:solidFill>
                <a:latin typeface="Nunito Sans Heavy"/>
              </a:rPr>
              <a:t>DEMO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403160"/>
            <a:ext cx="18288000" cy="8229600"/>
          </a:xfrm>
          <a:custGeom>
            <a:avLst/>
            <a:gdLst/>
            <a:ahLst/>
            <a:cxnLst/>
            <a:rect r="r" b="b" t="t" l="l"/>
            <a:pathLst>
              <a:path h="8229600" w="182880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-12453" r="0" b="-1245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27" r="0" b="-542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8771" y="6046763"/>
            <a:ext cx="1185128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160"/>
              </a:lnSpc>
            </a:pPr>
            <a:r>
              <a:rPr lang="en-US" sz="14400" spc="2390">
                <a:solidFill>
                  <a:srgbClr val="FFFFFF"/>
                </a:solidFill>
                <a:latin typeface="Nunito Sans Heavy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10"/>
            <a:ext cx="18294778" cy="10283190"/>
          </a:xfrm>
          <a:custGeom>
            <a:avLst/>
            <a:gdLst/>
            <a:ahLst/>
            <a:cxnLst/>
            <a:rect r="r" b="b" t="t" l="l"/>
            <a:pathLst>
              <a:path h="10283190" w="18294778">
                <a:moveTo>
                  <a:pt x="0" y="0"/>
                </a:moveTo>
                <a:lnTo>
                  <a:pt x="18294778" y="0"/>
                </a:lnTo>
                <a:lnTo>
                  <a:pt x="18294778" y="10283190"/>
                </a:lnTo>
                <a:lnTo>
                  <a:pt x="0" y="1028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620355"/>
            <a:ext cx="16230600" cy="7315999"/>
            <a:chOff x="0" y="0"/>
            <a:chExt cx="6862939" cy="30934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62939" cy="3093494"/>
            </a:xfrm>
            <a:custGeom>
              <a:avLst/>
              <a:gdLst/>
              <a:ahLst/>
              <a:cxnLst/>
              <a:rect r="r" b="b" t="t" l="l"/>
              <a:pathLst>
                <a:path h="3093494" w="6862939">
                  <a:moveTo>
                    <a:pt x="6738479" y="3093494"/>
                  </a:moveTo>
                  <a:lnTo>
                    <a:pt x="124460" y="3093494"/>
                  </a:lnTo>
                  <a:cubicBezTo>
                    <a:pt x="55880" y="3093494"/>
                    <a:pt x="0" y="3037614"/>
                    <a:pt x="0" y="29690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2969034"/>
                  </a:lnTo>
                  <a:cubicBezTo>
                    <a:pt x="6862939" y="3037614"/>
                    <a:pt x="6807059" y="3093494"/>
                    <a:pt x="6738479" y="309349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14467" y="8528767"/>
            <a:ext cx="1459066" cy="145906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9144000" y="8936354"/>
            <a:ext cx="0" cy="571508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7375" y="3826687"/>
            <a:ext cx="3203065" cy="320306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0" t="-16653" r="0" b="-16653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533063" y="3835776"/>
            <a:ext cx="3203065" cy="320306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0" t="-25031" r="0" b="-25031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555219" y="3826687"/>
            <a:ext cx="3203065" cy="3203065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0" t="0" r="-1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507653" y="3835776"/>
            <a:ext cx="3203065" cy="3203065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0" t="-10176" r="0" b="-10176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78157" y="7359580"/>
            <a:ext cx="3401500" cy="3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791">
                <a:solidFill>
                  <a:srgbClr val="000000"/>
                </a:solidFill>
                <a:latin typeface="Nunito Sans Bold"/>
              </a:rPr>
              <a:t>Ridwan Aji Nugraha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35777" y="7359580"/>
            <a:ext cx="2797637" cy="3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791">
                <a:solidFill>
                  <a:srgbClr val="000000"/>
                </a:solidFill>
                <a:latin typeface="Nunito Sans Bold"/>
              </a:rPr>
              <a:t>Farid Nafis Tsani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84306" y="7359580"/>
            <a:ext cx="3649758" cy="3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791">
                <a:solidFill>
                  <a:srgbClr val="000000"/>
                </a:solidFill>
                <a:latin typeface="Nunito Sans Bold"/>
              </a:rPr>
              <a:t>Charrisma Dwi M.T.P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82251" y="7847466"/>
            <a:ext cx="3504688" cy="3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791">
                <a:solidFill>
                  <a:srgbClr val="000000"/>
                </a:solidFill>
                <a:latin typeface="Nunito Sans Bold"/>
              </a:rPr>
              <a:t>215150301111042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56841" y="7847466"/>
            <a:ext cx="3504688" cy="3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791">
                <a:solidFill>
                  <a:srgbClr val="000000"/>
                </a:solidFill>
                <a:latin typeface="Nunito Sans Bold"/>
              </a:rPr>
              <a:t>215150301111038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19293" y="2626536"/>
            <a:ext cx="5249413" cy="68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5400">
                <a:solidFill>
                  <a:srgbClr val="000000"/>
                </a:solidFill>
                <a:latin typeface="Nunito Sans Heavy"/>
              </a:rPr>
              <a:t>Meet The Group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31805" y="7359580"/>
            <a:ext cx="3449893" cy="3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791">
                <a:solidFill>
                  <a:srgbClr val="000000"/>
                </a:solidFill>
                <a:latin typeface="Nunito Sans Bold"/>
              </a:rPr>
              <a:t>Alifa Azwadina Fuad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46213" y="7847466"/>
            <a:ext cx="3421076" cy="3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791">
                <a:solidFill>
                  <a:srgbClr val="000000"/>
                </a:solidFill>
                <a:latin typeface="Nunito Sans Bold"/>
              </a:rPr>
              <a:t>215150300111029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4800" y="7847466"/>
            <a:ext cx="3504688" cy="3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791">
                <a:solidFill>
                  <a:srgbClr val="000000"/>
                </a:solidFill>
                <a:latin typeface="Nunito Sans Bold"/>
              </a:rPr>
              <a:t>215150301111045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10"/>
            <a:ext cx="18294778" cy="10283190"/>
          </a:xfrm>
          <a:custGeom>
            <a:avLst/>
            <a:gdLst/>
            <a:ahLst/>
            <a:cxnLst/>
            <a:rect r="r" b="b" t="t" l="l"/>
            <a:pathLst>
              <a:path h="10283190" w="18294778">
                <a:moveTo>
                  <a:pt x="0" y="0"/>
                </a:moveTo>
                <a:lnTo>
                  <a:pt x="18294778" y="0"/>
                </a:lnTo>
                <a:lnTo>
                  <a:pt x="18294778" y="10283190"/>
                </a:lnTo>
                <a:lnTo>
                  <a:pt x="0" y="1028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6800" y="1028700"/>
            <a:ext cx="16230600" cy="7940097"/>
            <a:chOff x="0" y="0"/>
            <a:chExt cx="21512504" cy="105240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512504" cy="10524033"/>
            </a:xfrm>
            <a:custGeom>
              <a:avLst/>
              <a:gdLst/>
              <a:ahLst/>
              <a:cxnLst/>
              <a:rect r="r" b="b" t="t" l="l"/>
              <a:pathLst>
                <a:path h="10524033" w="21512504">
                  <a:moveTo>
                    <a:pt x="21388045" y="10524033"/>
                  </a:moveTo>
                  <a:lnTo>
                    <a:pt x="124460" y="10524033"/>
                  </a:lnTo>
                  <a:cubicBezTo>
                    <a:pt x="55880" y="10524033"/>
                    <a:pt x="0" y="10468153"/>
                    <a:pt x="0" y="10399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388045" y="0"/>
                  </a:lnTo>
                  <a:cubicBezTo>
                    <a:pt x="21456624" y="0"/>
                    <a:pt x="21512504" y="55880"/>
                    <a:pt x="21512504" y="124460"/>
                  </a:cubicBezTo>
                  <a:lnTo>
                    <a:pt x="21512504" y="10399573"/>
                  </a:lnTo>
                  <a:cubicBezTo>
                    <a:pt x="21512504" y="10468153"/>
                    <a:pt x="21456624" y="10524033"/>
                    <a:pt x="21388045" y="1052403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14467" y="8528767"/>
            <a:ext cx="1459066" cy="145906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9144000" y="8936354"/>
            <a:ext cx="0" cy="571508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5358662" y="2006631"/>
            <a:ext cx="7494477" cy="68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5400">
                <a:solidFill>
                  <a:srgbClr val="000000"/>
                </a:solidFill>
                <a:latin typeface="Nunito Sans Heavy"/>
              </a:rPr>
              <a:t>KALIAN HARUS TAU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812070" y="3300138"/>
            <a:ext cx="6110645" cy="1185529"/>
          </a:xfrm>
          <a:custGeom>
            <a:avLst/>
            <a:gdLst/>
            <a:ahLst/>
            <a:cxnLst/>
            <a:rect r="r" b="b" t="t" l="l"/>
            <a:pathLst>
              <a:path h="1185529" w="6110645">
                <a:moveTo>
                  <a:pt x="0" y="0"/>
                </a:moveTo>
                <a:lnTo>
                  <a:pt x="6110645" y="0"/>
                </a:lnTo>
                <a:lnTo>
                  <a:pt x="6110645" y="1185529"/>
                </a:lnTo>
                <a:lnTo>
                  <a:pt x="0" y="1185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904" r="0" b="-3896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12070" y="4799511"/>
            <a:ext cx="4764423" cy="3729256"/>
          </a:xfrm>
          <a:custGeom>
            <a:avLst/>
            <a:gdLst/>
            <a:ahLst/>
            <a:cxnLst/>
            <a:rect r="r" b="b" t="t" l="l"/>
            <a:pathLst>
              <a:path h="3729256" w="4764423">
                <a:moveTo>
                  <a:pt x="0" y="0"/>
                </a:moveTo>
                <a:lnTo>
                  <a:pt x="4764423" y="0"/>
                </a:lnTo>
                <a:lnTo>
                  <a:pt x="4764423" y="3729256"/>
                </a:lnTo>
                <a:lnTo>
                  <a:pt x="0" y="372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15779" y="6906120"/>
            <a:ext cx="5765966" cy="1365623"/>
          </a:xfrm>
          <a:custGeom>
            <a:avLst/>
            <a:gdLst/>
            <a:ahLst/>
            <a:cxnLst/>
            <a:rect r="r" b="b" t="t" l="l"/>
            <a:pathLst>
              <a:path h="1365623" w="5765966">
                <a:moveTo>
                  <a:pt x="0" y="0"/>
                </a:moveTo>
                <a:lnTo>
                  <a:pt x="5765966" y="0"/>
                </a:lnTo>
                <a:lnTo>
                  <a:pt x="5765966" y="1365623"/>
                </a:lnTo>
                <a:lnTo>
                  <a:pt x="0" y="1365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61861" y="3483327"/>
            <a:ext cx="4732786" cy="3924853"/>
          </a:xfrm>
          <a:custGeom>
            <a:avLst/>
            <a:gdLst/>
            <a:ahLst/>
            <a:cxnLst/>
            <a:rect r="r" b="b" t="t" l="l"/>
            <a:pathLst>
              <a:path h="3924853" w="4732786">
                <a:moveTo>
                  <a:pt x="0" y="0"/>
                </a:moveTo>
                <a:lnTo>
                  <a:pt x="4732785" y="0"/>
                </a:lnTo>
                <a:lnTo>
                  <a:pt x="4732785" y="3924853"/>
                </a:lnTo>
                <a:lnTo>
                  <a:pt x="0" y="3924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88595">
            <a:off x="6159082" y="5127523"/>
            <a:ext cx="7428902" cy="1909874"/>
          </a:xfrm>
          <a:custGeom>
            <a:avLst/>
            <a:gdLst/>
            <a:ahLst/>
            <a:cxnLst/>
            <a:rect r="r" b="b" t="t" l="l"/>
            <a:pathLst>
              <a:path h="1909874" w="7428902">
                <a:moveTo>
                  <a:pt x="0" y="0"/>
                </a:moveTo>
                <a:lnTo>
                  <a:pt x="7428902" y="0"/>
                </a:lnTo>
                <a:lnTo>
                  <a:pt x="7428902" y="1909874"/>
                </a:lnTo>
                <a:lnTo>
                  <a:pt x="0" y="1909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16049" y="2692431"/>
            <a:ext cx="5852296" cy="2400942"/>
          </a:xfrm>
          <a:custGeom>
            <a:avLst/>
            <a:gdLst/>
            <a:ahLst/>
            <a:cxnLst/>
            <a:rect r="r" b="b" t="t" l="l"/>
            <a:pathLst>
              <a:path h="2400942" w="5852296">
                <a:moveTo>
                  <a:pt x="0" y="0"/>
                </a:moveTo>
                <a:lnTo>
                  <a:pt x="5852295" y="0"/>
                </a:lnTo>
                <a:lnTo>
                  <a:pt x="5852295" y="2400942"/>
                </a:lnTo>
                <a:lnTo>
                  <a:pt x="0" y="2400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719355">
            <a:off x="3653485" y="1873281"/>
            <a:ext cx="1081592" cy="1076184"/>
          </a:xfrm>
          <a:custGeom>
            <a:avLst/>
            <a:gdLst/>
            <a:ahLst/>
            <a:cxnLst/>
            <a:rect r="r" b="b" t="t" l="l"/>
            <a:pathLst>
              <a:path h="1076184" w="1081592">
                <a:moveTo>
                  <a:pt x="0" y="0"/>
                </a:moveTo>
                <a:lnTo>
                  <a:pt x="1081592" y="0"/>
                </a:lnTo>
                <a:lnTo>
                  <a:pt x="1081592" y="1076184"/>
                </a:lnTo>
                <a:lnTo>
                  <a:pt x="0" y="1076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769831">
            <a:off x="14572847" y="7588931"/>
            <a:ext cx="1081592" cy="1076184"/>
          </a:xfrm>
          <a:custGeom>
            <a:avLst/>
            <a:gdLst/>
            <a:ahLst/>
            <a:cxnLst/>
            <a:rect r="r" b="b" t="t" l="l"/>
            <a:pathLst>
              <a:path h="1076184" w="1081592">
                <a:moveTo>
                  <a:pt x="0" y="0"/>
                </a:moveTo>
                <a:lnTo>
                  <a:pt x="1081592" y="0"/>
                </a:lnTo>
                <a:lnTo>
                  <a:pt x="1081592" y="1076185"/>
                </a:lnTo>
                <a:lnTo>
                  <a:pt x="0" y="10761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0637" y="-1558448"/>
            <a:ext cx="7133784" cy="8442348"/>
          </a:xfrm>
          <a:custGeom>
            <a:avLst/>
            <a:gdLst/>
            <a:ahLst/>
            <a:cxnLst/>
            <a:rect r="r" b="b" t="t" l="l"/>
            <a:pathLst>
              <a:path h="8442348" w="7133784">
                <a:moveTo>
                  <a:pt x="0" y="0"/>
                </a:moveTo>
                <a:lnTo>
                  <a:pt x="7133785" y="0"/>
                </a:lnTo>
                <a:lnTo>
                  <a:pt x="7133785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69938" y="3354041"/>
            <a:ext cx="9463870" cy="946387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7414" y="674404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3" y="0"/>
                </a:lnTo>
                <a:lnTo>
                  <a:pt x="7448313" y="7057277"/>
                </a:lnTo>
                <a:lnTo>
                  <a:pt x="0" y="7057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418393">
            <a:off x="-937901" y="5729662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3" y="0"/>
                </a:lnTo>
                <a:lnTo>
                  <a:pt x="7448313" y="7057276"/>
                </a:lnTo>
                <a:lnTo>
                  <a:pt x="0" y="7057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98383" y="1406271"/>
            <a:ext cx="7674734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0"/>
              </a:lnSpc>
            </a:pPr>
            <a:r>
              <a:rPr lang="en-US" sz="8000">
                <a:solidFill>
                  <a:srgbClr val="141414"/>
                </a:solidFill>
                <a:latin typeface="Nunito Sans Heavy"/>
              </a:rPr>
              <a:t>Latar Belakang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93341" y="3282076"/>
            <a:ext cx="10084818" cy="333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3126" indent="-426563" lvl="1">
              <a:lnSpc>
                <a:spcPts val="3753"/>
              </a:lnSpc>
              <a:buFont typeface="Arial"/>
              <a:buChar char="•"/>
            </a:pPr>
            <a:r>
              <a:rPr lang="en-US" sz="3951">
                <a:solidFill>
                  <a:srgbClr val="F29F05"/>
                </a:solidFill>
                <a:latin typeface="Nunito Sans Bold"/>
              </a:rPr>
              <a:t>Peningkatan Aktivitas Industri</a:t>
            </a:r>
          </a:p>
          <a:p>
            <a:pPr>
              <a:lnSpc>
                <a:spcPts val="3753"/>
              </a:lnSpc>
            </a:pPr>
          </a:p>
          <a:p>
            <a:pPr marL="853126" indent="-426563" lvl="1">
              <a:lnSpc>
                <a:spcPts val="3753"/>
              </a:lnSpc>
              <a:buFont typeface="Arial"/>
              <a:buChar char="•"/>
            </a:pPr>
            <a:r>
              <a:rPr lang="en-US" sz="3951">
                <a:solidFill>
                  <a:srgbClr val="F29F05"/>
                </a:solidFill>
                <a:latin typeface="Nunito Sans Bold"/>
              </a:rPr>
              <a:t>Urbanisasi dan Pertumbuhan Populasi</a:t>
            </a:r>
          </a:p>
          <a:p>
            <a:pPr>
              <a:lnSpc>
                <a:spcPts val="3753"/>
              </a:lnSpc>
            </a:pPr>
          </a:p>
          <a:p>
            <a:pPr marL="853126" indent="-426563" lvl="1">
              <a:lnSpc>
                <a:spcPts val="3753"/>
              </a:lnSpc>
              <a:buFont typeface="Arial"/>
              <a:buChar char="•"/>
            </a:pPr>
            <a:r>
              <a:rPr lang="en-US" sz="3951">
                <a:solidFill>
                  <a:srgbClr val="F29F05"/>
                </a:solidFill>
                <a:latin typeface="Nunito Sans Bold"/>
              </a:rPr>
              <a:t>Transportasi dan Mobilitas</a:t>
            </a:r>
          </a:p>
          <a:p>
            <a:pPr>
              <a:lnSpc>
                <a:spcPts val="3753"/>
              </a:lnSpc>
            </a:pPr>
          </a:p>
          <a:p>
            <a:pPr marL="853126" indent="-426563" lvl="1">
              <a:lnSpc>
                <a:spcPts val="3753"/>
              </a:lnSpc>
              <a:buFont typeface="Arial"/>
              <a:buChar char="•"/>
            </a:pPr>
            <a:r>
              <a:rPr lang="en-US" sz="3951">
                <a:solidFill>
                  <a:srgbClr val="F29F05"/>
                </a:solidFill>
                <a:latin typeface="Nunito Sans Bold"/>
              </a:rPr>
              <a:t>Emisi Rumah Tangga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575640">
            <a:off x="13092694" y="7605523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2" y="0"/>
                </a:lnTo>
                <a:lnTo>
                  <a:pt x="7448312" y="7057276"/>
                </a:lnTo>
                <a:lnTo>
                  <a:pt x="0" y="7057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52724" y="-1744942"/>
            <a:ext cx="7133784" cy="8442348"/>
          </a:xfrm>
          <a:custGeom>
            <a:avLst/>
            <a:gdLst/>
            <a:ahLst/>
            <a:cxnLst/>
            <a:rect r="r" b="b" t="t" l="l"/>
            <a:pathLst>
              <a:path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1154478"/>
            <a:ext cx="7978044" cy="797804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5015" t="0" r="-2501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305742" y="1954439"/>
            <a:ext cx="1031427" cy="1031427"/>
          </a:xfrm>
          <a:custGeom>
            <a:avLst/>
            <a:gdLst/>
            <a:ahLst/>
            <a:cxnLst/>
            <a:rect r="r" b="b" t="t" l="l"/>
            <a:pathLst>
              <a:path h="1031427" w="1031427">
                <a:moveTo>
                  <a:pt x="0" y="0"/>
                </a:moveTo>
                <a:lnTo>
                  <a:pt x="1031427" y="0"/>
                </a:lnTo>
                <a:lnTo>
                  <a:pt x="1031427" y="1031427"/>
                </a:lnTo>
                <a:lnTo>
                  <a:pt x="0" y="10314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9758233" y="5019976"/>
            <a:ext cx="7095018" cy="0"/>
          </a:xfrm>
          <a:prstGeom prst="line">
            <a:avLst/>
          </a:prstGeom>
          <a:ln cap="rnd" w="47625">
            <a:solidFill>
              <a:srgbClr val="000000">
                <a:alpha val="4706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645196" y="9467504"/>
            <a:ext cx="1459066" cy="145906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9" id="9"/>
          <p:cNvSpPr/>
          <p:nvPr/>
        </p:nvSpPr>
        <p:spPr>
          <a:xfrm>
            <a:off x="9374729" y="9625529"/>
            <a:ext cx="0" cy="571508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529236" y="287518"/>
            <a:ext cx="1460128" cy="1482364"/>
          </a:xfrm>
          <a:custGeom>
            <a:avLst/>
            <a:gdLst/>
            <a:ahLst/>
            <a:cxnLst/>
            <a:rect r="r" b="b" t="t" l="l"/>
            <a:pathLst>
              <a:path h="1482364" w="1460128">
                <a:moveTo>
                  <a:pt x="0" y="0"/>
                </a:moveTo>
                <a:lnTo>
                  <a:pt x="1460128" y="0"/>
                </a:lnTo>
                <a:lnTo>
                  <a:pt x="1460128" y="1482364"/>
                </a:lnTo>
                <a:lnTo>
                  <a:pt x="0" y="1482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78293" y="1142226"/>
            <a:ext cx="7579081" cy="81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1"/>
              </a:lnSpc>
            </a:pPr>
            <a:r>
              <a:rPr lang="en-US" sz="6317">
                <a:solidFill>
                  <a:srgbClr val="141414"/>
                </a:solidFill>
                <a:latin typeface="Nunito Sans Heavy"/>
              </a:rPr>
              <a:t>Solusi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78293" y="2000251"/>
            <a:ext cx="6353582" cy="46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5"/>
              </a:lnSpc>
            </a:pPr>
            <a:r>
              <a:rPr lang="en-US" sz="3700">
                <a:solidFill>
                  <a:srgbClr val="F29F05"/>
                </a:solidFill>
                <a:latin typeface="Nunito Sans Bold"/>
              </a:rPr>
              <a:t>How (?)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78293" y="3538091"/>
            <a:ext cx="6353582" cy="134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41" indent="-399420" lvl="1">
              <a:lnSpc>
                <a:spcPts val="3515"/>
              </a:lnSpc>
              <a:buFont typeface="Arial"/>
              <a:buChar char="•"/>
            </a:pPr>
            <a:r>
              <a:rPr lang="en-US" sz="3700">
                <a:solidFill>
                  <a:srgbClr val="F29F05"/>
                </a:solidFill>
                <a:latin typeface="Nunito Sans Bold"/>
              </a:rPr>
              <a:t>Implementasi Sensor</a:t>
            </a:r>
          </a:p>
          <a:p>
            <a:pPr>
              <a:lnSpc>
                <a:spcPts val="3515"/>
              </a:lnSpc>
            </a:pPr>
          </a:p>
          <a:p>
            <a:pPr marL="798841" indent="-399420" lvl="1">
              <a:lnSpc>
                <a:spcPts val="3515"/>
              </a:lnSpc>
              <a:buFont typeface="Arial"/>
              <a:buChar char="•"/>
            </a:pPr>
            <a:r>
              <a:rPr lang="en-US" sz="3700">
                <a:solidFill>
                  <a:srgbClr val="F29F05"/>
                </a:solidFill>
                <a:latin typeface="Nunito Sans Bold"/>
              </a:rPr>
              <a:t>Pengembangan model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6584" y="-41282"/>
            <a:ext cx="3523908" cy="2023691"/>
            <a:chOff x="0" y="0"/>
            <a:chExt cx="2138577" cy="1228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8577" cy="1228131"/>
            </a:xfrm>
            <a:custGeom>
              <a:avLst/>
              <a:gdLst/>
              <a:ahLst/>
              <a:cxnLst/>
              <a:rect r="r" b="b" t="t" l="l"/>
              <a:pathLst>
                <a:path h="1228131" w="2138577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6584" y="8451982"/>
            <a:ext cx="3523908" cy="2023691"/>
            <a:chOff x="0" y="0"/>
            <a:chExt cx="2138577" cy="12281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8577" cy="1228131"/>
            </a:xfrm>
            <a:custGeom>
              <a:avLst/>
              <a:gdLst/>
              <a:ahLst/>
              <a:cxnLst/>
              <a:rect r="r" b="b" t="t" l="l"/>
              <a:pathLst>
                <a:path h="1228131" w="2138577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297749" y="2323079"/>
            <a:ext cx="9384952" cy="6232006"/>
            <a:chOff x="0" y="0"/>
            <a:chExt cx="1849477" cy="1228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9477" cy="1228131"/>
            </a:xfrm>
            <a:custGeom>
              <a:avLst/>
              <a:gdLst/>
              <a:ahLst/>
              <a:cxnLst/>
              <a:rect r="r" b="b" t="t" l="l"/>
              <a:pathLst>
                <a:path h="1228131" w="1849477">
                  <a:moveTo>
                    <a:pt x="1725016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25017" y="0"/>
                  </a:lnTo>
                  <a:cubicBezTo>
                    <a:pt x="1793597" y="0"/>
                    <a:pt x="1849477" y="55880"/>
                    <a:pt x="1849477" y="124460"/>
                  </a:cubicBezTo>
                  <a:lnTo>
                    <a:pt x="1849477" y="1103671"/>
                  </a:lnTo>
                  <a:cubicBezTo>
                    <a:pt x="1849477" y="1172251"/>
                    <a:pt x="1793597" y="1228131"/>
                    <a:pt x="1725017" y="1228131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284585" y="3227852"/>
            <a:ext cx="7411281" cy="262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7"/>
              </a:lnSpc>
              <a:spcBef>
                <a:spcPct val="0"/>
              </a:spcBef>
            </a:pPr>
            <a:r>
              <a:rPr lang="en-US" sz="3504">
                <a:solidFill>
                  <a:srgbClr val="503D36"/>
                </a:solidFill>
                <a:latin typeface="Nunito Sans Bold"/>
              </a:rPr>
              <a:t>Data diambil dari kaggle yang berupa hasil pemantauan kualitas udara yang ada di Provinsi DKI Jakarta pada tahun 2021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1959" y="6237954"/>
            <a:ext cx="6116533" cy="127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2"/>
              </a:lnSpc>
            </a:pPr>
            <a:r>
              <a:rPr lang="en-US" sz="3468">
                <a:solidFill>
                  <a:srgbClr val="503D36"/>
                </a:solidFill>
                <a:latin typeface="Nunito Sans Bold"/>
              </a:rPr>
              <a:t>Parameter yang diukur : </a:t>
            </a:r>
          </a:p>
          <a:p>
            <a:pPr algn="ctr" marL="0" indent="0" lvl="0">
              <a:lnSpc>
                <a:spcPts val="5202"/>
              </a:lnSpc>
              <a:spcBef>
                <a:spcPct val="0"/>
              </a:spcBef>
            </a:pPr>
            <a:r>
              <a:rPr lang="en-US" sz="3468">
                <a:solidFill>
                  <a:srgbClr val="503D36"/>
                </a:solidFill>
                <a:latin typeface="Nunito Sans Bold"/>
              </a:rPr>
              <a:t>pm10, pm25, co, o3, so2, no2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8617055">
            <a:off x="13896895" y="7363672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3" y="0"/>
                </a:lnTo>
                <a:lnTo>
                  <a:pt x="7448313" y="7057276"/>
                </a:lnTo>
                <a:lnTo>
                  <a:pt x="0" y="705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289013">
            <a:off x="9827236" y="7605523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2" y="0"/>
                </a:lnTo>
                <a:lnTo>
                  <a:pt x="7448312" y="7057276"/>
                </a:lnTo>
                <a:lnTo>
                  <a:pt x="0" y="705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131848">
            <a:off x="15120528" y="-1147506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7448313" y="0"/>
                </a:moveTo>
                <a:lnTo>
                  <a:pt x="0" y="0"/>
                </a:lnTo>
                <a:lnTo>
                  <a:pt x="0" y="7057276"/>
                </a:lnTo>
                <a:lnTo>
                  <a:pt x="7448313" y="7057276"/>
                </a:lnTo>
                <a:lnTo>
                  <a:pt x="74483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507537">
            <a:off x="6591417" y="7206933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2" y="0"/>
                </a:lnTo>
                <a:lnTo>
                  <a:pt x="7448312" y="7057276"/>
                </a:lnTo>
                <a:lnTo>
                  <a:pt x="0" y="705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-993231" y="4291451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-993231" y="4958156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-993231" y="5654975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-993231" y="3694691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57593" y="2562107"/>
            <a:ext cx="3849124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0"/>
              </a:lnSpc>
            </a:pPr>
            <a:r>
              <a:rPr lang="en-US" sz="8000">
                <a:solidFill>
                  <a:srgbClr val="141414"/>
                </a:solidFill>
                <a:latin typeface="Nunito Sans Heavy"/>
              </a:rPr>
              <a:t>Dataset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0800000">
            <a:off x="7964076" y="-2525146"/>
            <a:ext cx="4565659" cy="4114800"/>
          </a:xfrm>
          <a:custGeom>
            <a:avLst/>
            <a:gdLst/>
            <a:ahLst/>
            <a:cxnLst/>
            <a:rect r="r" b="b" t="t" l="l"/>
            <a:pathLst>
              <a:path h="4114800" w="4565659">
                <a:moveTo>
                  <a:pt x="0" y="0"/>
                </a:moveTo>
                <a:lnTo>
                  <a:pt x="4565659" y="0"/>
                </a:lnTo>
                <a:lnTo>
                  <a:pt x="45656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6584" y="-41282"/>
            <a:ext cx="3523908" cy="2023691"/>
            <a:chOff x="0" y="0"/>
            <a:chExt cx="2138577" cy="1228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8577" cy="1228131"/>
            </a:xfrm>
            <a:custGeom>
              <a:avLst/>
              <a:gdLst/>
              <a:ahLst/>
              <a:cxnLst/>
              <a:rect r="r" b="b" t="t" l="l"/>
              <a:pathLst>
                <a:path h="1228131" w="2138577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6584" y="8451982"/>
            <a:ext cx="3523908" cy="2023691"/>
            <a:chOff x="0" y="0"/>
            <a:chExt cx="2138577" cy="12281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8577" cy="1228131"/>
            </a:xfrm>
            <a:custGeom>
              <a:avLst/>
              <a:gdLst/>
              <a:ahLst/>
              <a:cxnLst/>
              <a:rect r="r" b="b" t="t" l="l"/>
              <a:pathLst>
                <a:path h="1228131" w="2138577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297749" y="2323079"/>
            <a:ext cx="9384952" cy="6232006"/>
            <a:chOff x="0" y="0"/>
            <a:chExt cx="1849477" cy="1228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9477" cy="1228131"/>
            </a:xfrm>
            <a:custGeom>
              <a:avLst/>
              <a:gdLst/>
              <a:ahLst/>
              <a:cxnLst/>
              <a:rect r="r" b="b" t="t" l="l"/>
              <a:pathLst>
                <a:path h="1228131" w="1849477">
                  <a:moveTo>
                    <a:pt x="1725016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25017" y="0"/>
                  </a:lnTo>
                  <a:cubicBezTo>
                    <a:pt x="1793597" y="0"/>
                    <a:pt x="1849477" y="55880"/>
                    <a:pt x="1849477" y="124460"/>
                  </a:cubicBezTo>
                  <a:lnTo>
                    <a:pt x="1849477" y="1103671"/>
                  </a:lnTo>
                  <a:cubicBezTo>
                    <a:pt x="1849477" y="1172251"/>
                    <a:pt x="1793597" y="1228131"/>
                    <a:pt x="1725017" y="1228131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8617055">
            <a:off x="13896895" y="7363672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3" y="0"/>
                </a:lnTo>
                <a:lnTo>
                  <a:pt x="7448313" y="7057276"/>
                </a:lnTo>
                <a:lnTo>
                  <a:pt x="0" y="705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289013">
            <a:off x="9827236" y="7605523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2" y="0"/>
                </a:lnTo>
                <a:lnTo>
                  <a:pt x="7448312" y="7057276"/>
                </a:lnTo>
                <a:lnTo>
                  <a:pt x="0" y="705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131848">
            <a:off x="15120528" y="-1147506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7448313" y="0"/>
                </a:moveTo>
                <a:lnTo>
                  <a:pt x="0" y="0"/>
                </a:lnTo>
                <a:lnTo>
                  <a:pt x="0" y="7057276"/>
                </a:lnTo>
                <a:lnTo>
                  <a:pt x="7448313" y="7057276"/>
                </a:lnTo>
                <a:lnTo>
                  <a:pt x="74483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507537">
            <a:off x="6959280" y="7206933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3" y="0"/>
                </a:lnTo>
                <a:lnTo>
                  <a:pt x="7448313" y="7057276"/>
                </a:lnTo>
                <a:lnTo>
                  <a:pt x="0" y="705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-993231" y="4291451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-993231" y="4958156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-993231" y="5654975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-993231" y="3694691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57593" y="2562107"/>
            <a:ext cx="3849124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0"/>
              </a:lnSpc>
            </a:pPr>
            <a:r>
              <a:rPr lang="en-US" sz="8000">
                <a:solidFill>
                  <a:srgbClr val="141414"/>
                </a:solidFill>
                <a:latin typeface="Nunito Sans Heavy"/>
              </a:rPr>
              <a:t>Dataset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7964076" y="-2525146"/>
            <a:ext cx="4565659" cy="4114800"/>
          </a:xfrm>
          <a:custGeom>
            <a:avLst/>
            <a:gdLst/>
            <a:ahLst/>
            <a:cxnLst/>
            <a:rect r="r" b="b" t="t" l="l"/>
            <a:pathLst>
              <a:path h="4114800" w="4565659">
                <a:moveTo>
                  <a:pt x="0" y="0"/>
                </a:moveTo>
                <a:lnTo>
                  <a:pt x="4565659" y="0"/>
                </a:lnTo>
                <a:lnTo>
                  <a:pt x="45656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491881" y="2477388"/>
            <a:ext cx="1472194" cy="147219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91"/>
            </a:solidFill>
            <a:ln w="47625" cap="sq">
              <a:solidFill>
                <a:srgbClr val="F29F05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47486" lIns="47486" bIns="47486" rIns="47486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503D36"/>
                  </a:solidFill>
                  <a:latin typeface="Sniglet"/>
                </a:rPr>
                <a:t>01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491881" y="5620139"/>
            <a:ext cx="1472194" cy="147219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91"/>
            </a:solidFill>
            <a:ln w="47625" cap="sq">
              <a:solidFill>
                <a:srgbClr val="F29F05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47486" lIns="47486" bIns="47486" rIns="47486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503D36"/>
                  </a:solidFill>
                  <a:latin typeface="Sniglet"/>
                </a:rPr>
                <a:t>02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079567" y="2912944"/>
            <a:ext cx="4604616" cy="51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1"/>
              </a:lnSpc>
              <a:spcBef>
                <a:spcPct val="0"/>
              </a:spcBef>
            </a:pPr>
            <a:r>
              <a:rPr lang="en-US" sz="2861">
                <a:solidFill>
                  <a:srgbClr val="503D36"/>
                </a:solidFill>
                <a:latin typeface="Nunito Sans"/>
              </a:rPr>
              <a:t>Memisahkan fitur dan label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07684" y="4045525"/>
            <a:ext cx="8918877" cy="109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6"/>
              </a:lnSpc>
            </a:pPr>
            <a:r>
              <a:rPr lang="en-US" sz="2686">
                <a:solidFill>
                  <a:srgbClr val="503D36"/>
                </a:solidFill>
                <a:latin typeface="Sniglet"/>
              </a:rPr>
              <a:t>X = dataset[['pm10', 'pm25', 'so2', 'co', 'o3', 'no2']]  </a:t>
            </a:r>
          </a:p>
          <a:p>
            <a:pPr>
              <a:lnSpc>
                <a:spcPts val="3116"/>
              </a:lnSpc>
            </a:pPr>
            <a:r>
              <a:rPr lang="en-US" sz="2686">
                <a:solidFill>
                  <a:srgbClr val="503D36"/>
                </a:solidFill>
                <a:latin typeface="Sniglet"/>
              </a:rPr>
              <a:t>y = dataset['air_pollution']</a:t>
            </a:r>
          </a:p>
          <a:p>
            <a:pPr marL="0" indent="0" lvl="0">
              <a:lnSpc>
                <a:spcPts val="242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8180093" y="6063079"/>
            <a:ext cx="3257837" cy="51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1"/>
              </a:lnSpc>
              <a:spcBef>
                <a:spcPct val="0"/>
              </a:spcBef>
            </a:pPr>
            <a:r>
              <a:rPr lang="en-US" sz="2861">
                <a:solidFill>
                  <a:srgbClr val="503D36"/>
                </a:solidFill>
                <a:latin typeface="Nunito Sans"/>
              </a:rPr>
              <a:t>Pembagian Dataset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07684" y="7159008"/>
            <a:ext cx="8803075" cy="8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2"/>
              </a:lnSpc>
            </a:pPr>
            <a:r>
              <a:rPr lang="en-US" sz="2286">
                <a:solidFill>
                  <a:srgbClr val="503D36"/>
                </a:solidFill>
                <a:latin typeface="Sniglet"/>
              </a:rPr>
              <a:t>X_train, X_test, y_train, y_test  =  train_test_split(X, y, test_size=0.2, random_state=42)</a:t>
            </a:r>
          </a:p>
          <a:p>
            <a:pPr algn="just" marL="0" indent="0" lvl="0">
              <a:lnSpc>
                <a:spcPts val="160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6584" y="-41282"/>
            <a:ext cx="3523908" cy="2023691"/>
            <a:chOff x="0" y="0"/>
            <a:chExt cx="2138577" cy="1228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8577" cy="1228131"/>
            </a:xfrm>
            <a:custGeom>
              <a:avLst/>
              <a:gdLst/>
              <a:ahLst/>
              <a:cxnLst/>
              <a:rect r="r" b="b" t="t" l="l"/>
              <a:pathLst>
                <a:path h="1228131" w="2138577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6584" y="8451982"/>
            <a:ext cx="3523908" cy="2023691"/>
            <a:chOff x="0" y="0"/>
            <a:chExt cx="2138577" cy="12281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8577" cy="1228131"/>
            </a:xfrm>
            <a:custGeom>
              <a:avLst/>
              <a:gdLst/>
              <a:ahLst/>
              <a:cxnLst/>
              <a:rect r="r" b="b" t="t" l="l"/>
              <a:pathLst>
                <a:path h="1228131" w="2138577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10800000">
            <a:off x="7964076" y="-2525146"/>
            <a:ext cx="4565659" cy="4114800"/>
          </a:xfrm>
          <a:custGeom>
            <a:avLst/>
            <a:gdLst/>
            <a:ahLst/>
            <a:cxnLst/>
            <a:rect r="r" b="b" t="t" l="l"/>
            <a:pathLst>
              <a:path h="4114800" w="4565659">
                <a:moveTo>
                  <a:pt x="0" y="0"/>
                </a:moveTo>
                <a:lnTo>
                  <a:pt x="4565659" y="0"/>
                </a:lnTo>
                <a:lnTo>
                  <a:pt x="45656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74580" y="1269222"/>
            <a:ext cx="8788635" cy="2225510"/>
            <a:chOff x="0" y="0"/>
            <a:chExt cx="2853404" cy="7225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3404" cy="722556"/>
            </a:xfrm>
            <a:custGeom>
              <a:avLst/>
              <a:gdLst/>
              <a:ahLst/>
              <a:cxnLst/>
              <a:rect r="r" b="b" t="t" l="l"/>
              <a:pathLst>
                <a:path h="722556" w="2853404">
                  <a:moveTo>
                    <a:pt x="2728944" y="722556"/>
                  </a:moveTo>
                  <a:lnTo>
                    <a:pt x="124460" y="722556"/>
                  </a:lnTo>
                  <a:cubicBezTo>
                    <a:pt x="55880" y="722556"/>
                    <a:pt x="0" y="666676"/>
                    <a:pt x="0" y="5980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28944" y="0"/>
                  </a:lnTo>
                  <a:cubicBezTo>
                    <a:pt x="2797524" y="0"/>
                    <a:pt x="2853404" y="55880"/>
                    <a:pt x="2853404" y="124460"/>
                  </a:cubicBezTo>
                  <a:lnTo>
                    <a:pt x="2853404" y="598096"/>
                  </a:lnTo>
                  <a:cubicBezTo>
                    <a:pt x="2853404" y="666676"/>
                    <a:pt x="2797524" y="722556"/>
                    <a:pt x="2728944" y="722556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8617055">
            <a:off x="13896895" y="7363672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3" y="0"/>
                </a:lnTo>
                <a:lnTo>
                  <a:pt x="7448313" y="7057276"/>
                </a:lnTo>
                <a:lnTo>
                  <a:pt x="0" y="7057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289013">
            <a:off x="9827236" y="7605523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2" y="0"/>
                </a:lnTo>
                <a:lnTo>
                  <a:pt x="7448312" y="7057276"/>
                </a:lnTo>
                <a:lnTo>
                  <a:pt x="0" y="7057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131848">
            <a:off x="15120528" y="-1147506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7448313" y="0"/>
                </a:moveTo>
                <a:lnTo>
                  <a:pt x="0" y="0"/>
                </a:lnTo>
                <a:lnTo>
                  <a:pt x="0" y="7057276"/>
                </a:lnTo>
                <a:lnTo>
                  <a:pt x="7448313" y="7057276"/>
                </a:lnTo>
                <a:lnTo>
                  <a:pt x="74483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74580" y="6514242"/>
            <a:ext cx="8788635" cy="2225510"/>
            <a:chOff x="0" y="0"/>
            <a:chExt cx="2853404" cy="7225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53404" cy="722556"/>
            </a:xfrm>
            <a:custGeom>
              <a:avLst/>
              <a:gdLst/>
              <a:ahLst/>
              <a:cxnLst/>
              <a:rect r="r" b="b" t="t" l="l"/>
              <a:pathLst>
                <a:path h="722556" w="2853404">
                  <a:moveTo>
                    <a:pt x="2728944" y="722556"/>
                  </a:moveTo>
                  <a:lnTo>
                    <a:pt x="124460" y="722556"/>
                  </a:lnTo>
                  <a:cubicBezTo>
                    <a:pt x="55880" y="722556"/>
                    <a:pt x="0" y="666676"/>
                    <a:pt x="0" y="5980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28944" y="0"/>
                  </a:lnTo>
                  <a:cubicBezTo>
                    <a:pt x="2797524" y="0"/>
                    <a:pt x="2853404" y="55880"/>
                    <a:pt x="2853404" y="124460"/>
                  </a:cubicBezTo>
                  <a:lnTo>
                    <a:pt x="2853404" y="598096"/>
                  </a:lnTo>
                  <a:cubicBezTo>
                    <a:pt x="2853404" y="666676"/>
                    <a:pt x="2797524" y="722556"/>
                    <a:pt x="2728944" y="722556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8507537">
            <a:off x="6959280" y="7206933"/>
            <a:ext cx="7448313" cy="7057276"/>
          </a:xfrm>
          <a:custGeom>
            <a:avLst/>
            <a:gdLst/>
            <a:ahLst/>
            <a:cxnLst/>
            <a:rect r="r" b="b" t="t" l="l"/>
            <a:pathLst>
              <a:path h="7057276" w="7448313">
                <a:moveTo>
                  <a:pt x="0" y="0"/>
                </a:moveTo>
                <a:lnTo>
                  <a:pt x="7448313" y="0"/>
                </a:lnTo>
                <a:lnTo>
                  <a:pt x="7448313" y="7057276"/>
                </a:lnTo>
                <a:lnTo>
                  <a:pt x="0" y="7057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-993231" y="4291451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-993231" y="4958156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-993231" y="5654975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-993231" y="3694691"/>
            <a:ext cx="892740" cy="1402522"/>
          </a:xfrm>
          <a:custGeom>
            <a:avLst/>
            <a:gdLst/>
            <a:ahLst/>
            <a:cxnLst/>
            <a:rect r="r" b="b" t="t" l="l"/>
            <a:pathLst>
              <a:path h="1402522" w="892740">
                <a:moveTo>
                  <a:pt x="0" y="0"/>
                </a:moveTo>
                <a:lnTo>
                  <a:pt x="892740" y="0"/>
                </a:lnTo>
                <a:lnTo>
                  <a:pt x="892740" y="1402522"/>
                </a:lnTo>
                <a:lnTo>
                  <a:pt x="0" y="1402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897616" y="1622970"/>
            <a:ext cx="1472194" cy="147219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91"/>
            </a:solidFill>
            <a:ln w="47625" cap="sq">
              <a:solidFill>
                <a:srgbClr val="F29F0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47486" lIns="47486" bIns="47486" rIns="47486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503D36"/>
                  </a:solidFill>
                  <a:latin typeface="Sniglet"/>
                </a:rPr>
                <a:t>01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574580" y="3880277"/>
            <a:ext cx="8788635" cy="2225510"/>
            <a:chOff x="0" y="0"/>
            <a:chExt cx="2853404" cy="7225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853404" cy="722556"/>
            </a:xfrm>
            <a:custGeom>
              <a:avLst/>
              <a:gdLst/>
              <a:ahLst/>
              <a:cxnLst/>
              <a:rect r="r" b="b" t="t" l="l"/>
              <a:pathLst>
                <a:path h="722556" w="2853404">
                  <a:moveTo>
                    <a:pt x="2728944" y="722556"/>
                  </a:moveTo>
                  <a:lnTo>
                    <a:pt x="124460" y="722556"/>
                  </a:lnTo>
                  <a:cubicBezTo>
                    <a:pt x="55880" y="722556"/>
                    <a:pt x="0" y="666676"/>
                    <a:pt x="0" y="5980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28944" y="0"/>
                  </a:lnTo>
                  <a:cubicBezTo>
                    <a:pt x="2797524" y="0"/>
                    <a:pt x="2853404" y="55880"/>
                    <a:pt x="2853404" y="124460"/>
                  </a:cubicBezTo>
                  <a:lnTo>
                    <a:pt x="2853404" y="598096"/>
                  </a:lnTo>
                  <a:cubicBezTo>
                    <a:pt x="2853404" y="666676"/>
                    <a:pt x="2797524" y="722556"/>
                    <a:pt x="2728944" y="722556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897616" y="4106225"/>
            <a:ext cx="1472194" cy="147219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91"/>
            </a:solidFill>
            <a:ln w="47625" cap="sq">
              <a:solidFill>
                <a:srgbClr val="F29F05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47486" lIns="47486" bIns="47486" rIns="47486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503D36"/>
                  </a:solidFill>
                  <a:latin typeface="Sniglet"/>
                </a:rPr>
                <a:t>02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82428" y="368703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822595" y="2459682"/>
            <a:ext cx="2834466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0"/>
              </a:lnSpc>
            </a:pPr>
            <a:r>
              <a:rPr lang="en-US" sz="8000">
                <a:solidFill>
                  <a:srgbClr val="141414"/>
                </a:solidFill>
                <a:latin typeface="Nunito Sans Heavy"/>
              </a:rPr>
              <a:t>Kelas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69810" y="1962563"/>
            <a:ext cx="1886686" cy="6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1"/>
              </a:lnSpc>
              <a:spcBef>
                <a:spcPct val="0"/>
              </a:spcBef>
            </a:pPr>
            <a:r>
              <a:rPr lang="en-US" sz="3561">
                <a:solidFill>
                  <a:srgbClr val="503D36"/>
                </a:solidFill>
                <a:latin typeface="Nunito Sans"/>
              </a:rPr>
              <a:t>Bersih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69810" y="4702933"/>
            <a:ext cx="1917166" cy="51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1"/>
              </a:lnSpc>
              <a:spcBef>
                <a:spcPct val="0"/>
              </a:spcBef>
            </a:pPr>
            <a:r>
              <a:rPr lang="en-US" sz="2861">
                <a:solidFill>
                  <a:srgbClr val="503D36"/>
                </a:solidFill>
                <a:latin typeface="Nunito Sans"/>
              </a:rPr>
              <a:t>Sedang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52255" y="1725471"/>
            <a:ext cx="2453617" cy="136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03D36"/>
                </a:solidFill>
                <a:latin typeface="Nunito Sans Bold"/>
              </a:rPr>
              <a:t>pm10 : 0 - 50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503D36"/>
                </a:solidFill>
                <a:latin typeface="Nunito Sans Bold"/>
              </a:rPr>
              <a:t>pm25 : 0 - 30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03D36"/>
                </a:solidFill>
                <a:latin typeface="Nunito Sans Bold"/>
              </a:rPr>
              <a:t>co : 0 - 50</a:t>
            </a:r>
          </a:p>
        </p:txBody>
      </p:sp>
      <p:sp>
        <p:nvSpPr>
          <p:cNvPr name="AutoShape 32" id="32"/>
          <p:cNvSpPr/>
          <p:nvPr/>
        </p:nvSpPr>
        <p:spPr>
          <a:xfrm flipV="true">
            <a:off x="9593049" y="2378117"/>
            <a:ext cx="1340671" cy="3860"/>
          </a:xfrm>
          <a:prstGeom prst="line">
            <a:avLst/>
          </a:prstGeom>
          <a:ln cap="flat" w="38100">
            <a:solidFill>
              <a:srgbClr val="503D3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V="true">
            <a:off x="9593104" y="5015140"/>
            <a:ext cx="1340671" cy="3860"/>
          </a:xfrm>
          <a:prstGeom prst="line">
            <a:avLst/>
          </a:prstGeom>
          <a:ln cap="flat" w="38100">
            <a:solidFill>
              <a:srgbClr val="503D3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11533905" y="4284053"/>
            <a:ext cx="2453617" cy="136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03D36"/>
                </a:solidFill>
                <a:latin typeface="Nunito Sans Bold"/>
              </a:rPr>
              <a:t>pm10 : 51 - 80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503D36"/>
                </a:solidFill>
                <a:latin typeface="Nunito Sans Bold"/>
              </a:rPr>
              <a:t>pm25 : 31 - 60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03D36"/>
                </a:solidFill>
                <a:latin typeface="Nunito Sans Bold"/>
              </a:rPr>
              <a:t>co : 51 - 100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897616" y="6802606"/>
            <a:ext cx="1472194" cy="147219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91"/>
            </a:solidFill>
            <a:ln w="47625" cap="sq">
              <a:solidFill>
                <a:srgbClr val="F29F05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47486" lIns="47486" bIns="47486" rIns="47486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503D36"/>
                  </a:solidFill>
                  <a:latin typeface="Sniglet"/>
                </a:rPr>
                <a:t>03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7226834" y="7333840"/>
            <a:ext cx="1917166" cy="51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1"/>
              </a:lnSpc>
              <a:spcBef>
                <a:spcPct val="0"/>
              </a:spcBef>
            </a:pPr>
            <a:r>
              <a:rPr lang="en-US" sz="2861">
                <a:solidFill>
                  <a:srgbClr val="503D36"/>
                </a:solidFill>
                <a:latin typeface="Nunito Sans"/>
              </a:rPr>
              <a:t>Buruk</a:t>
            </a:r>
          </a:p>
        </p:txBody>
      </p:sp>
      <p:sp>
        <p:nvSpPr>
          <p:cNvPr name="AutoShape 39" id="39"/>
          <p:cNvSpPr/>
          <p:nvPr/>
        </p:nvSpPr>
        <p:spPr>
          <a:xfrm flipV="true">
            <a:off x="9576570" y="7646047"/>
            <a:ext cx="1340671" cy="3860"/>
          </a:xfrm>
          <a:prstGeom prst="line">
            <a:avLst/>
          </a:prstGeom>
          <a:ln cap="flat" w="38100">
            <a:solidFill>
              <a:srgbClr val="503D3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0" id="40"/>
          <p:cNvSpPr txBox="true"/>
          <p:nvPr/>
        </p:nvSpPr>
        <p:spPr>
          <a:xfrm rot="0">
            <a:off x="11001290" y="6941247"/>
            <a:ext cx="3178373" cy="136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03D36"/>
                </a:solidFill>
                <a:latin typeface="Nunito Sans Bold"/>
              </a:rPr>
              <a:t>pm10 : 81 - 150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503D36"/>
                </a:solidFill>
                <a:latin typeface="Nunito Sans Bold"/>
              </a:rPr>
              <a:t>pm25 : 61 - 150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03D36"/>
                </a:solidFill>
                <a:latin typeface="Nunito Sans Bold"/>
              </a:rPr>
              <a:t>co : 101 - 199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279" y="-395654"/>
            <a:ext cx="18288000" cy="10682654"/>
            <a:chOff x="0" y="0"/>
            <a:chExt cx="7732889" cy="4517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32889" cy="4517048"/>
            </a:xfrm>
            <a:custGeom>
              <a:avLst/>
              <a:gdLst/>
              <a:ahLst/>
              <a:cxnLst/>
              <a:rect r="r" b="b" t="t" l="l"/>
              <a:pathLst>
                <a:path h="4517048" w="7732889">
                  <a:moveTo>
                    <a:pt x="7608429" y="4517048"/>
                  </a:moveTo>
                  <a:lnTo>
                    <a:pt x="124460" y="4517048"/>
                  </a:lnTo>
                  <a:cubicBezTo>
                    <a:pt x="55880" y="4517048"/>
                    <a:pt x="0" y="4461168"/>
                    <a:pt x="0" y="43925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608429" y="0"/>
                  </a:lnTo>
                  <a:cubicBezTo>
                    <a:pt x="7677009" y="0"/>
                    <a:pt x="7732889" y="55880"/>
                    <a:pt x="7732889" y="124460"/>
                  </a:cubicBezTo>
                  <a:lnTo>
                    <a:pt x="7732889" y="4392588"/>
                  </a:lnTo>
                  <a:cubicBezTo>
                    <a:pt x="7732889" y="4461168"/>
                    <a:pt x="7677009" y="4517048"/>
                    <a:pt x="7608429" y="451704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56888" y="4238735"/>
            <a:ext cx="6507444" cy="7701117"/>
          </a:xfrm>
          <a:custGeom>
            <a:avLst/>
            <a:gdLst/>
            <a:ahLst/>
            <a:cxnLst/>
            <a:rect r="r" b="b" t="t" l="l"/>
            <a:pathLst>
              <a:path h="7701117" w="6507444">
                <a:moveTo>
                  <a:pt x="0" y="0"/>
                </a:moveTo>
                <a:lnTo>
                  <a:pt x="6507444" y="0"/>
                </a:lnTo>
                <a:lnTo>
                  <a:pt x="6507444" y="7701117"/>
                </a:lnTo>
                <a:lnTo>
                  <a:pt x="0" y="7701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82840" y="5388006"/>
            <a:ext cx="1459066" cy="145906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AutoShape 7" id="7"/>
          <p:cNvSpPr/>
          <p:nvPr/>
        </p:nvSpPr>
        <p:spPr>
          <a:xfrm rot="5400000">
            <a:off x="4926619" y="6079440"/>
            <a:ext cx="57150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2139685" y="4248260"/>
            <a:ext cx="3577631" cy="46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Our Picture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40323" y="8628143"/>
            <a:ext cx="3577631" cy="46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Daun Jambu Biji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43850" y="5403627"/>
            <a:ext cx="3577631" cy="93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Daun Pepaya</a:t>
            </a:r>
          </a:p>
          <a:p>
            <a:pPr>
              <a:lnSpc>
                <a:spcPts val="374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121862" y="8628143"/>
            <a:ext cx="3577631" cy="46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Daun Lanang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7844350" y="-264431"/>
            <a:ext cx="10443650" cy="11081561"/>
          </a:xfrm>
          <a:custGeom>
            <a:avLst/>
            <a:gdLst/>
            <a:ahLst/>
            <a:cxnLst/>
            <a:rect r="r" b="b" t="t" l="l"/>
            <a:pathLst>
              <a:path h="11081561" w="10443650">
                <a:moveTo>
                  <a:pt x="0" y="0"/>
                </a:moveTo>
                <a:lnTo>
                  <a:pt x="10443650" y="0"/>
                </a:lnTo>
                <a:lnTo>
                  <a:pt x="10443650" y="11081561"/>
                </a:lnTo>
                <a:lnTo>
                  <a:pt x="0" y="11081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0379" b="-373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-117279" y="-595108"/>
            <a:ext cx="10443650" cy="11081561"/>
          </a:xfrm>
          <a:custGeom>
            <a:avLst/>
            <a:gdLst/>
            <a:ahLst/>
            <a:cxnLst/>
            <a:rect r="r" b="b" t="t" l="l"/>
            <a:pathLst>
              <a:path h="11081561" w="10443650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0379" t="-3737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164201" y="5190915"/>
            <a:ext cx="2279617" cy="1191585"/>
            <a:chOff x="0" y="0"/>
            <a:chExt cx="3039489" cy="158878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0810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620810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44940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344940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5164201" y="6477329"/>
            <a:ext cx="2279617" cy="1191585"/>
            <a:chOff x="0" y="0"/>
            <a:chExt cx="3039489" cy="158878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20810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620810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44940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344940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AD813E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5164201" y="7763743"/>
            <a:ext cx="2279617" cy="1191585"/>
            <a:chOff x="0" y="0"/>
            <a:chExt cx="3039489" cy="158878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20810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620810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44940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344940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15256948" y="1331671"/>
            <a:ext cx="2186870" cy="1191585"/>
            <a:chOff x="0" y="0"/>
            <a:chExt cx="2915827" cy="158878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2915827" cy="1588780"/>
              <a:chOff x="0" y="0"/>
              <a:chExt cx="595553" cy="32450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95553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595553">
                    <a:moveTo>
                      <a:pt x="88505" y="0"/>
                    </a:moveTo>
                    <a:lnTo>
                      <a:pt x="507048" y="0"/>
                    </a:lnTo>
                    <a:cubicBezTo>
                      <a:pt x="555928" y="0"/>
                      <a:pt x="595553" y="39625"/>
                      <a:pt x="595553" y="88505"/>
                    </a:cubicBezTo>
                    <a:lnTo>
                      <a:pt x="595553" y="236001"/>
                    </a:lnTo>
                    <a:cubicBezTo>
                      <a:pt x="595553" y="284881"/>
                      <a:pt x="555928" y="324506"/>
                      <a:pt x="507048" y="324506"/>
                    </a:cubicBezTo>
                    <a:lnTo>
                      <a:pt x="88505" y="324506"/>
                    </a:lnTo>
                    <a:cubicBezTo>
                      <a:pt x="39625" y="324506"/>
                      <a:pt x="0" y="284881"/>
                      <a:pt x="0" y="236001"/>
                    </a:cubicBezTo>
                    <a:lnTo>
                      <a:pt x="0" y="88505"/>
                    </a:lnTo>
                    <a:cubicBezTo>
                      <a:pt x="0" y="39625"/>
                      <a:pt x="39625" y="0"/>
                      <a:pt x="88505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95553" cy="37213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35707" y="117213"/>
              <a:ext cx="2664410" cy="1354354"/>
              <a:chOff x="0" y="0"/>
              <a:chExt cx="544201" cy="27662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544201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544201">
                    <a:moveTo>
                      <a:pt x="77485" y="0"/>
                    </a:moveTo>
                    <a:lnTo>
                      <a:pt x="466716" y="0"/>
                    </a:lnTo>
                    <a:cubicBezTo>
                      <a:pt x="509510" y="0"/>
                      <a:pt x="544201" y="34691"/>
                      <a:pt x="544201" y="77485"/>
                    </a:cubicBezTo>
                    <a:lnTo>
                      <a:pt x="544201" y="199140"/>
                    </a:lnTo>
                    <a:cubicBezTo>
                      <a:pt x="544201" y="241933"/>
                      <a:pt x="509510" y="276625"/>
                      <a:pt x="466716" y="276625"/>
                    </a:cubicBezTo>
                    <a:lnTo>
                      <a:pt x="77485" y="276625"/>
                    </a:lnTo>
                    <a:cubicBezTo>
                      <a:pt x="34691" y="276625"/>
                      <a:pt x="0" y="241933"/>
                      <a:pt x="0" y="199140"/>
                    </a:cubicBezTo>
                    <a:lnTo>
                      <a:pt x="0" y="77485"/>
                    </a:lnTo>
                    <a:cubicBezTo>
                      <a:pt x="0" y="34691"/>
                      <a:pt x="34691" y="0"/>
                      <a:pt x="77485" y="0"/>
                    </a:cubicBezTo>
                    <a:close/>
                  </a:path>
                </a:pathLst>
              </a:custGeom>
              <a:solidFill>
                <a:srgbClr val="AD813E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544201" cy="32425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2" id="42"/>
          <p:cNvGrpSpPr/>
          <p:nvPr/>
        </p:nvGrpSpPr>
        <p:grpSpPr>
          <a:xfrm rot="0">
            <a:off x="15256948" y="2618086"/>
            <a:ext cx="2186870" cy="1191585"/>
            <a:chOff x="0" y="0"/>
            <a:chExt cx="2915827" cy="1588780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2915827" cy="1588780"/>
              <a:chOff x="0" y="0"/>
              <a:chExt cx="595553" cy="324506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595553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595553">
                    <a:moveTo>
                      <a:pt x="88505" y="0"/>
                    </a:moveTo>
                    <a:lnTo>
                      <a:pt x="507048" y="0"/>
                    </a:lnTo>
                    <a:cubicBezTo>
                      <a:pt x="555928" y="0"/>
                      <a:pt x="595553" y="39625"/>
                      <a:pt x="595553" y="88505"/>
                    </a:cubicBezTo>
                    <a:lnTo>
                      <a:pt x="595553" y="236001"/>
                    </a:lnTo>
                    <a:cubicBezTo>
                      <a:pt x="595553" y="284881"/>
                      <a:pt x="555928" y="324506"/>
                      <a:pt x="507048" y="324506"/>
                    </a:cubicBezTo>
                    <a:lnTo>
                      <a:pt x="88505" y="324506"/>
                    </a:lnTo>
                    <a:cubicBezTo>
                      <a:pt x="39625" y="324506"/>
                      <a:pt x="0" y="284881"/>
                      <a:pt x="0" y="236001"/>
                    </a:cubicBezTo>
                    <a:lnTo>
                      <a:pt x="0" y="88505"/>
                    </a:lnTo>
                    <a:cubicBezTo>
                      <a:pt x="0" y="39625"/>
                      <a:pt x="39625" y="0"/>
                      <a:pt x="88505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595553" cy="37213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35707" y="117213"/>
              <a:ext cx="2664410" cy="1354354"/>
              <a:chOff x="0" y="0"/>
              <a:chExt cx="544201" cy="27662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544201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544201">
                    <a:moveTo>
                      <a:pt x="77485" y="0"/>
                    </a:moveTo>
                    <a:lnTo>
                      <a:pt x="466716" y="0"/>
                    </a:lnTo>
                    <a:cubicBezTo>
                      <a:pt x="509510" y="0"/>
                      <a:pt x="544201" y="34691"/>
                      <a:pt x="544201" y="77485"/>
                    </a:cubicBezTo>
                    <a:lnTo>
                      <a:pt x="544201" y="199140"/>
                    </a:lnTo>
                    <a:cubicBezTo>
                      <a:pt x="544201" y="241933"/>
                      <a:pt x="509510" y="276625"/>
                      <a:pt x="466716" y="276625"/>
                    </a:cubicBezTo>
                    <a:lnTo>
                      <a:pt x="77485" y="276625"/>
                    </a:lnTo>
                    <a:cubicBezTo>
                      <a:pt x="34691" y="276625"/>
                      <a:pt x="0" y="241933"/>
                      <a:pt x="0" y="199140"/>
                    </a:cubicBezTo>
                    <a:lnTo>
                      <a:pt x="0" y="77485"/>
                    </a:lnTo>
                    <a:cubicBezTo>
                      <a:pt x="0" y="34691"/>
                      <a:pt x="34691" y="0"/>
                      <a:pt x="77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544201" cy="32425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9" id="49"/>
          <p:cNvGrpSpPr/>
          <p:nvPr/>
        </p:nvGrpSpPr>
        <p:grpSpPr>
          <a:xfrm rot="0">
            <a:off x="15564542" y="3904500"/>
            <a:ext cx="2186870" cy="1191585"/>
            <a:chOff x="0" y="0"/>
            <a:chExt cx="2915827" cy="1588780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2915827" cy="1588780"/>
              <a:chOff x="0" y="0"/>
              <a:chExt cx="595553" cy="324506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595553" cy="324506"/>
              </a:xfrm>
              <a:custGeom>
                <a:avLst/>
                <a:gdLst/>
                <a:ahLst/>
                <a:cxnLst/>
                <a:rect r="r" b="b" t="t" l="l"/>
                <a:pathLst>
                  <a:path h="324506" w="595553">
                    <a:moveTo>
                      <a:pt x="88505" y="0"/>
                    </a:moveTo>
                    <a:lnTo>
                      <a:pt x="507048" y="0"/>
                    </a:lnTo>
                    <a:cubicBezTo>
                      <a:pt x="555928" y="0"/>
                      <a:pt x="595553" y="39625"/>
                      <a:pt x="595553" y="88505"/>
                    </a:cubicBezTo>
                    <a:lnTo>
                      <a:pt x="595553" y="236001"/>
                    </a:lnTo>
                    <a:cubicBezTo>
                      <a:pt x="595553" y="284881"/>
                      <a:pt x="555928" y="324506"/>
                      <a:pt x="507048" y="324506"/>
                    </a:cubicBezTo>
                    <a:lnTo>
                      <a:pt x="88505" y="324506"/>
                    </a:lnTo>
                    <a:cubicBezTo>
                      <a:pt x="39625" y="324506"/>
                      <a:pt x="0" y="284881"/>
                      <a:pt x="0" y="236001"/>
                    </a:cubicBezTo>
                    <a:lnTo>
                      <a:pt x="0" y="88505"/>
                    </a:lnTo>
                    <a:cubicBezTo>
                      <a:pt x="0" y="39625"/>
                      <a:pt x="39625" y="0"/>
                      <a:pt x="88505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595553" cy="353081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35707" y="117213"/>
              <a:ext cx="2664410" cy="1354354"/>
              <a:chOff x="0" y="0"/>
              <a:chExt cx="544201" cy="27662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544201" cy="276625"/>
              </a:xfrm>
              <a:custGeom>
                <a:avLst/>
                <a:gdLst/>
                <a:ahLst/>
                <a:cxnLst/>
                <a:rect r="r" b="b" t="t" l="l"/>
                <a:pathLst>
                  <a:path h="276625" w="544201">
                    <a:moveTo>
                      <a:pt x="77485" y="0"/>
                    </a:moveTo>
                    <a:lnTo>
                      <a:pt x="466716" y="0"/>
                    </a:lnTo>
                    <a:cubicBezTo>
                      <a:pt x="509510" y="0"/>
                      <a:pt x="544201" y="34691"/>
                      <a:pt x="544201" y="77485"/>
                    </a:cubicBezTo>
                    <a:lnTo>
                      <a:pt x="544201" y="199140"/>
                    </a:lnTo>
                    <a:cubicBezTo>
                      <a:pt x="544201" y="241933"/>
                      <a:pt x="509510" y="276625"/>
                      <a:pt x="466716" y="276625"/>
                    </a:cubicBezTo>
                    <a:lnTo>
                      <a:pt x="77485" y="276625"/>
                    </a:lnTo>
                    <a:cubicBezTo>
                      <a:pt x="34691" y="276625"/>
                      <a:pt x="0" y="241933"/>
                      <a:pt x="0" y="199140"/>
                    </a:cubicBezTo>
                    <a:lnTo>
                      <a:pt x="0" y="77485"/>
                    </a:lnTo>
                    <a:cubicBezTo>
                      <a:pt x="0" y="34691"/>
                      <a:pt x="34691" y="0"/>
                      <a:pt x="77485" y="0"/>
                    </a:cubicBezTo>
                    <a:close/>
                  </a:path>
                </a:pathLst>
              </a:custGeom>
              <a:solidFill>
                <a:srgbClr val="F29F05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28575"/>
                <a:ext cx="544201" cy="305200"/>
              </a:xfrm>
              <a:prstGeom prst="rect">
                <a:avLst/>
              </a:prstGeom>
            </p:spPr>
            <p:txBody>
              <a:bodyPr anchor="ctr" rtlCol="false" tIns="51986" lIns="51986" bIns="51986" rIns="5198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56" id="56"/>
          <p:cNvGrpSpPr/>
          <p:nvPr/>
        </p:nvGrpSpPr>
        <p:grpSpPr>
          <a:xfrm rot="0">
            <a:off x="661541" y="1470992"/>
            <a:ext cx="1232729" cy="7134324"/>
            <a:chOff x="0" y="0"/>
            <a:chExt cx="1643639" cy="9512432"/>
          </a:xfrm>
        </p:grpSpPr>
        <p:sp>
          <p:nvSpPr>
            <p:cNvPr name="TextBox 57" id="57"/>
            <p:cNvSpPr txBox="true"/>
            <p:nvPr/>
          </p:nvSpPr>
          <p:spPr>
            <a:xfrm rot="-5400000">
              <a:off x="508044" y="611751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-5400000">
              <a:off x="508044" y="-660444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-5400000">
              <a:off x="508044" y="469216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-5400000">
              <a:off x="508044" y="1598876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-5400000">
              <a:off x="508044" y="272853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-5400000">
              <a:off x="508044" y="385819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-5400000">
              <a:off x="508044" y="498785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-5400000">
              <a:off x="508044" y="724717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-5400000">
              <a:off x="508044" y="837683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028700" y="743240"/>
            <a:ext cx="15613811" cy="8800520"/>
            <a:chOff x="0" y="0"/>
            <a:chExt cx="4112279" cy="2317832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4112280" cy="2317832"/>
            </a:xfrm>
            <a:custGeom>
              <a:avLst/>
              <a:gdLst/>
              <a:ahLst/>
              <a:cxnLst/>
              <a:rect r="r" b="b" t="t" l="l"/>
              <a:pathLst>
                <a:path h="2317832" w="4112280">
                  <a:moveTo>
                    <a:pt x="9917" y="0"/>
                  </a:moveTo>
                  <a:lnTo>
                    <a:pt x="4102363" y="0"/>
                  </a:lnTo>
                  <a:cubicBezTo>
                    <a:pt x="4107840" y="0"/>
                    <a:pt x="4112280" y="4440"/>
                    <a:pt x="4112280" y="9917"/>
                  </a:cubicBezTo>
                  <a:lnTo>
                    <a:pt x="4112280" y="2307916"/>
                  </a:lnTo>
                  <a:cubicBezTo>
                    <a:pt x="4112280" y="2310546"/>
                    <a:pt x="4111235" y="2313068"/>
                    <a:pt x="4109375" y="2314928"/>
                  </a:cubicBezTo>
                  <a:cubicBezTo>
                    <a:pt x="4107515" y="2316788"/>
                    <a:pt x="4104993" y="2317832"/>
                    <a:pt x="4102363" y="2317832"/>
                  </a:cubicBezTo>
                  <a:lnTo>
                    <a:pt x="9917" y="2317832"/>
                  </a:lnTo>
                  <a:cubicBezTo>
                    <a:pt x="4440" y="2317832"/>
                    <a:pt x="0" y="2313393"/>
                    <a:pt x="0" y="2307916"/>
                  </a:cubicBezTo>
                  <a:lnTo>
                    <a:pt x="0" y="9917"/>
                  </a:lnTo>
                  <a:cubicBezTo>
                    <a:pt x="0" y="4440"/>
                    <a:pt x="4440" y="0"/>
                    <a:pt x="9917" y="0"/>
                  </a:cubicBezTo>
                  <a:close/>
                </a:path>
              </a:pathLst>
            </a:custGeom>
            <a:solidFill>
              <a:srgbClr val="FCF4E8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28575"/>
              <a:ext cx="4112279" cy="2346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372915">
            <a:off x="9343282" y="8377009"/>
            <a:ext cx="3017826" cy="145233"/>
          </a:xfrm>
          <a:custGeom>
            <a:avLst/>
            <a:gdLst/>
            <a:ahLst/>
            <a:cxnLst/>
            <a:rect r="r" b="b" t="t" l="l"/>
            <a:pathLst>
              <a:path h="145233" w="3017826">
                <a:moveTo>
                  <a:pt x="0" y="0"/>
                </a:moveTo>
                <a:lnTo>
                  <a:pt x="3017826" y="0"/>
                </a:lnTo>
                <a:lnTo>
                  <a:pt x="3017826" y="145232"/>
                </a:lnTo>
                <a:lnTo>
                  <a:pt x="0" y="145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-320063">
            <a:off x="11954634" y="7251265"/>
            <a:ext cx="3940143" cy="189619"/>
          </a:xfrm>
          <a:custGeom>
            <a:avLst/>
            <a:gdLst/>
            <a:ahLst/>
            <a:cxnLst/>
            <a:rect r="r" b="b" t="t" l="l"/>
            <a:pathLst>
              <a:path h="189619" w="3940143">
                <a:moveTo>
                  <a:pt x="0" y="0"/>
                </a:moveTo>
                <a:lnTo>
                  <a:pt x="3940143" y="0"/>
                </a:lnTo>
                <a:lnTo>
                  <a:pt x="3940143" y="189620"/>
                </a:lnTo>
                <a:lnTo>
                  <a:pt x="0" y="189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1" id="71"/>
          <p:cNvGrpSpPr/>
          <p:nvPr/>
        </p:nvGrpSpPr>
        <p:grpSpPr>
          <a:xfrm rot="0">
            <a:off x="1337094" y="1028700"/>
            <a:ext cx="14956138" cy="8229600"/>
            <a:chOff x="0" y="0"/>
            <a:chExt cx="3939065" cy="216746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3939065" cy="2167467"/>
            </a:xfrm>
            <a:custGeom>
              <a:avLst/>
              <a:gdLst/>
              <a:ahLst/>
              <a:cxnLst/>
              <a:rect r="r" b="b" t="t" l="l"/>
              <a:pathLst>
                <a:path h="2167467" w="3939065">
                  <a:moveTo>
                    <a:pt x="10353" y="0"/>
                  </a:moveTo>
                  <a:lnTo>
                    <a:pt x="3928713" y="0"/>
                  </a:lnTo>
                  <a:cubicBezTo>
                    <a:pt x="3931458" y="0"/>
                    <a:pt x="3934092" y="1091"/>
                    <a:pt x="3936033" y="3032"/>
                  </a:cubicBezTo>
                  <a:cubicBezTo>
                    <a:pt x="3937975" y="4974"/>
                    <a:pt x="3939065" y="7607"/>
                    <a:pt x="3939065" y="10353"/>
                  </a:cubicBezTo>
                  <a:lnTo>
                    <a:pt x="3939065" y="2157114"/>
                  </a:lnTo>
                  <a:cubicBezTo>
                    <a:pt x="3939065" y="2159860"/>
                    <a:pt x="3937975" y="2162493"/>
                    <a:pt x="3936033" y="2164435"/>
                  </a:cubicBezTo>
                  <a:cubicBezTo>
                    <a:pt x="3934092" y="2166376"/>
                    <a:pt x="3931458" y="2167467"/>
                    <a:pt x="3928713" y="2167467"/>
                  </a:cubicBezTo>
                  <a:lnTo>
                    <a:pt x="10353" y="2167467"/>
                  </a:lnTo>
                  <a:cubicBezTo>
                    <a:pt x="7607" y="2167467"/>
                    <a:pt x="4974" y="2166376"/>
                    <a:pt x="3032" y="2164435"/>
                  </a:cubicBezTo>
                  <a:cubicBezTo>
                    <a:pt x="1091" y="2162493"/>
                    <a:pt x="0" y="2159860"/>
                    <a:pt x="0" y="2157114"/>
                  </a:cubicBezTo>
                  <a:lnTo>
                    <a:pt x="0" y="10353"/>
                  </a:lnTo>
                  <a:cubicBezTo>
                    <a:pt x="0" y="7607"/>
                    <a:pt x="1091" y="4974"/>
                    <a:pt x="3032" y="3032"/>
                  </a:cubicBezTo>
                  <a:cubicBezTo>
                    <a:pt x="4974" y="1091"/>
                    <a:pt x="7607" y="0"/>
                    <a:pt x="10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0" y="-28575"/>
              <a:ext cx="3939065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540290" y="1622751"/>
            <a:ext cx="263115" cy="263115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540290" y="2470372"/>
            <a:ext cx="263115" cy="263115"/>
            <a:chOff x="0" y="0"/>
            <a:chExt cx="812800" cy="812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540290" y="3317993"/>
            <a:ext cx="263115" cy="263115"/>
            <a:chOff x="0" y="0"/>
            <a:chExt cx="812800" cy="81280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540290" y="4165614"/>
            <a:ext cx="263115" cy="263115"/>
            <a:chOff x="0" y="0"/>
            <a:chExt cx="812800" cy="81280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540290" y="5013235"/>
            <a:ext cx="263115" cy="263115"/>
            <a:chOff x="0" y="0"/>
            <a:chExt cx="812800" cy="81280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540290" y="5860856"/>
            <a:ext cx="263115" cy="263115"/>
            <a:chOff x="0" y="0"/>
            <a:chExt cx="812800" cy="81280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1540290" y="6708477"/>
            <a:ext cx="263115" cy="263115"/>
            <a:chOff x="0" y="0"/>
            <a:chExt cx="812800" cy="812800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1540290" y="7556097"/>
            <a:ext cx="263115" cy="263115"/>
            <a:chOff x="0" y="0"/>
            <a:chExt cx="812800" cy="81280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1540290" y="8403718"/>
            <a:ext cx="263115" cy="263115"/>
            <a:chOff x="0" y="0"/>
            <a:chExt cx="812800" cy="81280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60442" lIns="60442" bIns="60442" rIns="604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1" id="101"/>
          <p:cNvGrpSpPr>
            <a:grpSpLocks noChangeAspect="true"/>
          </p:cNvGrpSpPr>
          <p:nvPr/>
        </p:nvGrpSpPr>
        <p:grpSpPr>
          <a:xfrm rot="-317438">
            <a:off x="11895697" y="2044839"/>
            <a:ext cx="3932408" cy="5235486"/>
            <a:chOff x="0" y="0"/>
            <a:chExt cx="3663950" cy="487807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7"/>
              <a:stretch>
                <a:fillRect l="-54354" t="0" r="-54354" b="0"/>
              </a:stretch>
            </a:blipFill>
          </p:spPr>
        </p:sp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CF4E8"/>
            </a:solidFill>
          </p:spPr>
        </p:sp>
      </p:grpSp>
      <p:grpSp>
        <p:nvGrpSpPr>
          <p:cNvPr name="Group 104" id="104"/>
          <p:cNvGrpSpPr/>
          <p:nvPr/>
        </p:nvGrpSpPr>
        <p:grpSpPr>
          <a:xfrm rot="0">
            <a:off x="2324428" y="1622751"/>
            <a:ext cx="4930323" cy="1027166"/>
            <a:chOff x="0" y="0"/>
            <a:chExt cx="1653840" cy="344555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1653840" cy="344555"/>
            </a:xfrm>
            <a:custGeom>
              <a:avLst/>
              <a:gdLst/>
              <a:ahLst/>
              <a:cxnLst/>
              <a:rect r="r" b="b" t="t" l="l"/>
              <a:pathLst>
                <a:path h="344555" w="1653840">
                  <a:moveTo>
                    <a:pt x="157027" y="0"/>
                  </a:moveTo>
                  <a:lnTo>
                    <a:pt x="1496813" y="0"/>
                  </a:lnTo>
                  <a:cubicBezTo>
                    <a:pt x="1583537" y="0"/>
                    <a:pt x="1653840" y="70303"/>
                    <a:pt x="1653840" y="157027"/>
                  </a:cubicBezTo>
                  <a:lnTo>
                    <a:pt x="1653840" y="187529"/>
                  </a:lnTo>
                  <a:cubicBezTo>
                    <a:pt x="1653840" y="274252"/>
                    <a:pt x="1583537" y="344555"/>
                    <a:pt x="1496813" y="344555"/>
                  </a:cubicBezTo>
                  <a:lnTo>
                    <a:pt x="157027" y="344555"/>
                  </a:lnTo>
                  <a:cubicBezTo>
                    <a:pt x="70303" y="344555"/>
                    <a:pt x="0" y="274252"/>
                    <a:pt x="0" y="187529"/>
                  </a:cubicBezTo>
                  <a:lnTo>
                    <a:pt x="0" y="157027"/>
                  </a:lnTo>
                  <a:cubicBezTo>
                    <a:pt x="0" y="70303"/>
                    <a:pt x="70303" y="0"/>
                    <a:pt x="1570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29F05"/>
              </a:solidFill>
              <a:prstDash val="solid"/>
              <a:round/>
            </a:ln>
          </p:spPr>
        </p:sp>
        <p:sp>
          <p:nvSpPr>
            <p:cNvPr name="TextBox 106" id="106"/>
            <p:cNvSpPr txBox="true"/>
            <p:nvPr/>
          </p:nvSpPr>
          <p:spPr>
            <a:xfrm>
              <a:off x="0" y="-47625"/>
              <a:ext cx="1653840" cy="392180"/>
            </a:xfrm>
            <a:prstGeom prst="rect">
              <a:avLst/>
            </a:prstGeom>
          </p:spPr>
          <p:txBody>
            <a:bodyPr anchor="ctr" rtlCol="false" tIns="39886" lIns="39886" bIns="39886" rIns="3988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7" id="107"/>
          <p:cNvGrpSpPr>
            <a:grpSpLocks noChangeAspect="true"/>
          </p:cNvGrpSpPr>
          <p:nvPr/>
        </p:nvGrpSpPr>
        <p:grpSpPr>
          <a:xfrm rot="382726">
            <a:off x="10058746" y="4317248"/>
            <a:ext cx="3065397" cy="4081176"/>
            <a:chOff x="0" y="0"/>
            <a:chExt cx="3663950" cy="487807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8"/>
              <a:stretch>
                <a:fillRect l="-50353" t="0" r="-50353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CF4E8"/>
            </a:solidFill>
          </p:spPr>
        </p:sp>
      </p:grpSp>
      <p:sp>
        <p:nvSpPr>
          <p:cNvPr name="Freeform 110" id="110"/>
          <p:cNvSpPr/>
          <p:nvPr/>
        </p:nvSpPr>
        <p:spPr>
          <a:xfrm flipH="false" flipV="false" rot="0">
            <a:off x="13861901" y="8251362"/>
            <a:ext cx="1395047" cy="304713"/>
          </a:xfrm>
          <a:custGeom>
            <a:avLst/>
            <a:gdLst/>
            <a:ahLst/>
            <a:cxnLst/>
            <a:rect r="r" b="b" t="t" l="l"/>
            <a:pathLst>
              <a:path h="304713" w="1395047">
                <a:moveTo>
                  <a:pt x="0" y="0"/>
                </a:moveTo>
                <a:lnTo>
                  <a:pt x="1395047" y="0"/>
                </a:lnTo>
                <a:lnTo>
                  <a:pt x="1395047" y="304713"/>
                </a:lnTo>
                <a:lnTo>
                  <a:pt x="0" y="30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12263" r="0" b="0"/>
            </a:stretch>
          </a:blipFill>
        </p:spPr>
      </p:sp>
      <p:sp>
        <p:nvSpPr>
          <p:cNvPr name="TextBox 111" id="111"/>
          <p:cNvSpPr txBox="true"/>
          <p:nvPr/>
        </p:nvSpPr>
        <p:spPr>
          <a:xfrm rot="0">
            <a:off x="2416692" y="2876145"/>
            <a:ext cx="6398472" cy="107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50"/>
              </a:lnSpc>
              <a:spcBef>
                <a:spcPct val="0"/>
              </a:spcBef>
            </a:pPr>
            <a:r>
              <a:rPr lang="en-US" sz="2900">
                <a:solidFill>
                  <a:srgbClr val="503D36"/>
                </a:solidFill>
                <a:latin typeface="Nunito Sans"/>
              </a:rPr>
              <a:t>Menggunakan Decision Tree sebagai model Klasifikasi.</a:t>
            </a:r>
          </a:p>
        </p:txBody>
      </p:sp>
      <p:sp>
        <p:nvSpPr>
          <p:cNvPr name="Freeform 112" id="112"/>
          <p:cNvSpPr/>
          <p:nvPr/>
        </p:nvSpPr>
        <p:spPr>
          <a:xfrm flipH="false" flipV="false" rot="0">
            <a:off x="9144000" y="8605316"/>
            <a:ext cx="1395047" cy="304713"/>
          </a:xfrm>
          <a:custGeom>
            <a:avLst/>
            <a:gdLst/>
            <a:ahLst/>
            <a:cxnLst/>
            <a:rect r="r" b="b" t="t" l="l"/>
            <a:pathLst>
              <a:path h="304713" w="1395047">
                <a:moveTo>
                  <a:pt x="0" y="0"/>
                </a:moveTo>
                <a:lnTo>
                  <a:pt x="1395047" y="0"/>
                </a:lnTo>
                <a:lnTo>
                  <a:pt x="1395047" y="304713"/>
                </a:lnTo>
                <a:lnTo>
                  <a:pt x="0" y="3047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12263" r="0" b="0"/>
            </a:stretch>
          </a:blipFill>
        </p:spPr>
      </p:sp>
      <p:sp>
        <p:nvSpPr>
          <p:cNvPr name="Freeform 113" id="113"/>
          <p:cNvSpPr/>
          <p:nvPr/>
        </p:nvSpPr>
        <p:spPr>
          <a:xfrm flipH="false" flipV="false" rot="-299626">
            <a:off x="9446534" y="1562612"/>
            <a:ext cx="1395047" cy="304713"/>
          </a:xfrm>
          <a:custGeom>
            <a:avLst/>
            <a:gdLst/>
            <a:ahLst/>
            <a:cxnLst/>
            <a:rect r="r" b="b" t="t" l="l"/>
            <a:pathLst>
              <a:path h="304713" w="1395047">
                <a:moveTo>
                  <a:pt x="0" y="0"/>
                </a:moveTo>
                <a:lnTo>
                  <a:pt x="1395046" y="0"/>
                </a:lnTo>
                <a:lnTo>
                  <a:pt x="1395046" y="304713"/>
                </a:lnTo>
                <a:lnTo>
                  <a:pt x="0" y="3047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12263" r="0" b="0"/>
            </a:stretch>
          </a:blipFill>
        </p:spPr>
      </p:sp>
      <p:sp>
        <p:nvSpPr>
          <p:cNvPr name="Freeform 114" id="114"/>
          <p:cNvSpPr/>
          <p:nvPr/>
        </p:nvSpPr>
        <p:spPr>
          <a:xfrm flipH="true" flipV="false" rot="4496070">
            <a:off x="9743276" y="3676398"/>
            <a:ext cx="801563" cy="693516"/>
          </a:xfrm>
          <a:custGeom>
            <a:avLst/>
            <a:gdLst/>
            <a:ahLst/>
            <a:cxnLst/>
            <a:rect r="r" b="b" t="t" l="l"/>
            <a:pathLst>
              <a:path h="693516" w="801563">
                <a:moveTo>
                  <a:pt x="801562" y="0"/>
                </a:moveTo>
                <a:lnTo>
                  <a:pt x="0" y="0"/>
                </a:lnTo>
                <a:lnTo>
                  <a:pt x="0" y="693516"/>
                </a:lnTo>
                <a:lnTo>
                  <a:pt x="801562" y="693516"/>
                </a:lnTo>
                <a:lnTo>
                  <a:pt x="80156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33955" t="-48632" r="0" b="0"/>
            </a:stretch>
          </a:blipFill>
        </p:spPr>
      </p:sp>
      <p:sp>
        <p:nvSpPr>
          <p:cNvPr name="Freeform 115" id="115"/>
          <p:cNvSpPr/>
          <p:nvPr/>
        </p:nvSpPr>
        <p:spPr>
          <a:xfrm flipH="true" flipV="false" rot="-9526410">
            <a:off x="15262557" y="1504635"/>
            <a:ext cx="801563" cy="693516"/>
          </a:xfrm>
          <a:custGeom>
            <a:avLst/>
            <a:gdLst/>
            <a:ahLst/>
            <a:cxnLst/>
            <a:rect r="r" b="b" t="t" l="l"/>
            <a:pathLst>
              <a:path h="693516" w="801563">
                <a:moveTo>
                  <a:pt x="801563" y="0"/>
                </a:moveTo>
                <a:lnTo>
                  <a:pt x="0" y="0"/>
                </a:lnTo>
                <a:lnTo>
                  <a:pt x="0" y="693517"/>
                </a:lnTo>
                <a:lnTo>
                  <a:pt x="801563" y="693517"/>
                </a:lnTo>
                <a:lnTo>
                  <a:pt x="80156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33955" t="-48632" r="0" b="0"/>
            </a:stretch>
          </a:blipFill>
        </p:spPr>
      </p:sp>
      <p:grpSp>
        <p:nvGrpSpPr>
          <p:cNvPr name="Group 116" id="116"/>
          <p:cNvGrpSpPr/>
          <p:nvPr/>
        </p:nvGrpSpPr>
        <p:grpSpPr>
          <a:xfrm rot="0">
            <a:off x="3943350" y="4023156"/>
            <a:ext cx="2484926" cy="2042738"/>
            <a:chOff x="0" y="0"/>
            <a:chExt cx="988746" cy="812800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988746" cy="812800"/>
            </a:xfrm>
            <a:custGeom>
              <a:avLst/>
              <a:gdLst/>
              <a:ahLst/>
              <a:cxnLst/>
              <a:rect r="r" b="b" t="t" l="l"/>
              <a:pathLst>
                <a:path h="812800" w="988746">
                  <a:moveTo>
                    <a:pt x="494373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785546" y="0"/>
                  </a:lnTo>
                  <a:lnTo>
                    <a:pt x="785546" y="406400"/>
                  </a:lnTo>
                  <a:lnTo>
                    <a:pt x="988746" y="406400"/>
                  </a:lnTo>
                  <a:lnTo>
                    <a:pt x="494373" y="812800"/>
                  </a:lnTo>
                  <a:close/>
                </a:path>
              </a:pathLst>
            </a:custGeom>
            <a:solidFill>
              <a:srgbClr val="AD813E"/>
            </a:solidFill>
          </p:spPr>
        </p:sp>
        <p:sp>
          <p:nvSpPr>
            <p:cNvPr name="TextBox 118" id="118"/>
            <p:cNvSpPr txBox="true"/>
            <p:nvPr/>
          </p:nvSpPr>
          <p:spPr>
            <a:xfrm>
              <a:off x="203200" y="-38100"/>
              <a:ext cx="582346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CF4E8"/>
                  </a:solidFill>
                  <a:latin typeface="Nunito Sans"/>
                </a:rPr>
                <a:t>WHY?</a:t>
              </a:r>
            </a:p>
          </p:txBody>
        </p:sp>
      </p:grpSp>
      <p:sp>
        <p:nvSpPr>
          <p:cNvPr name="TextBox 119" id="119"/>
          <p:cNvSpPr txBox="true"/>
          <p:nvPr/>
        </p:nvSpPr>
        <p:spPr>
          <a:xfrm rot="0">
            <a:off x="2668805" y="1851393"/>
            <a:ext cx="6737119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45"/>
              </a:lnSpc>
              <a:spcBef>
                <a:spcPct val="0"/>
              </a:spcBef>
            </a:pPr>
            <a:r>
              <a:rPr lang="en-US" sz="4454">
                <a:solidFill>
                  <a:srgbClr val="503D36"/>
                </a:solidFill>
                <a:latin typeface="Nunito Sans Bold"/>
              </a:rPr>
              <a:t>DECISION TREE</a:t>
            </a:r>
          </a:p>
        </p:txBody>
      </p:sp>
      <p:grpSp>
        <p:nvGrpSpPr>
          <p:cNvPr name="Group 120" id="120"/>
          <p:cNvGrpSpPr/>
          <p:nvPr/>
        </p:nvGrpSpPr>
        <p:grpSpPr>
          <a:xfrm rot="0">
            <a:off x="594866" y="1690137"/>
            <a:ext cx="1232729" cy="7134324"/>
            <a:chOff x="0" y="0"/>
            <a:chExt cx="1643639" cy="9512432"/>
          </a:xfrm>
        </p:grpSpPr>
        <p:sp>
          <p:nvSpPr>
            <p:cNvPr name="TextBox 121" id="121"/>
            <p:cNvSpPr txBox="true"/>
            <p:nvPr/>
          </p:nvSpPr>
          <p:spPr>
            <a:xfrm rot="5400000">
              <a:off x="660444" y="-660444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22" id="122"/>
            <p:cNvSpPr txBox="true"/>
            <p:nvPr/>
          </p:nvSpPr>
          <p:spPr>
            <a:xfrm rot="5400000">
              <a:off x="660444" y="469216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23" id="123"/>
            <p:cNvSpPr txBox="true"/>
            <p:nvPr/>
          </p:nvSpPr>
          <p:spPr>
            <a:xfrm rot="5400000">
              <a:off x="660444" y="1598876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24" id="124"/>
            <p:cNvSpPr txBox="true"/>
            <p:nvPr/>
          </p:nvSpPr>
          <p:spPr>
            <a:xfrm rot="5400000">
              <a:off x="660444" y="272853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25" id="125"/>
            <p:cNvSpPr txBox="true"/>
            <p:nvPr/>
          </p:nvSpPr>
          <p:spPr>
            <a:xfrm rot="5400000">
              <a:off x="660444" y="385819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26" id="126"/>
            <p:cNvSpPr txBox="true"/>
            <p:nvPr/>
          </p:nvSpPr>
          <p:spPr>
            <a:xfrm rot="5400000">
              <a:off x="660444" y="4987857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27" id="127"/>
            <p:cNvSpPr txBox="true"/>
            <p:nvPr/>
          </p:nvSpPr>
          <p:spPr>
            <a:xfrm rot="5400000">
              <a:off x="660444" y="611751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28" id="128"/>
            <p:cNvSpPr txBox="true"/>
            <p:nvPr/>
          </p:nvSpPr>
          <p:spPr>
            <a:xfrm rot="5400000">
              <a:off x="660444" y="724717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name="TextBox 129" id="129"/>
            <p:cNvSpPr txBox="true"/>
            <p:nvPr/>
          </p:nvSpPr>
          <p:spPr>
            <a:xfrm rot="5400000">
              <a:off x="660444" y="8376838"/>
              <a:ext cx="475150" cy="1796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grpSp>
        <p:nvGrpSpPr>
          <p:cNvPr name="Group 130" id="130"/>
          <p:cNvGrpSpPr/>
          <p:nvPr/>
        </p:nvGrpSpPr>
        <p:grpSpPr>
          <a:xfrm rot="0">
            <a:off x="2142556" y="6142094"/>
            <a:ext cx="6656169" cy="1248119"/>
            <a:chOff x="0" y="0"/>
            <a:chExt cx="1753065" cy="328723"/>
          </a:xfrm>
        </p:grpSpPr>
        <p:sp>
          <p:nvSpPr>
            <p:cNvPr name="Freeform 131" id="131"/>
            <p:cNvSpPr/>
            <p:nvPr/>
          </p:nvSpPr>
          <p:spPr>
            <a:xfrm flipH="false" flipV="false" rot="0">
              <a:off x="0" y="0"/>
              <a:ext cx="1753065" cy="328723"/>
            </a:xfrm>
            <a:custGeom>
              <a:avLst/>
              <a:gdLst/>
              <a:ahLst/>
              <a:cxnLst/>
              <a:rect r="r" b="b" t="t" l="l"/>
              <a:pathLst>
                <a:path h="328723" w="1753065">
                  <a:moveTo>
                    <a:pt x="69787" y="0"/>
                  </a:moveTo>
                  <a:lnTo>
                    <a:pt x="1683278" y="0"/>
                  </a:lnTo>
                  <a:cubicBezTo>
                    <a:pt x="1721820" y="0"/>
                    <a:pt x="1753065" y="31245"/>
                    <a:pt x="1753065" y="69787"/>
                  </a:cubicBezTo>
                  <a:lnTo>
                    <a:pt x="1753065" y="258936"/>
                  </a:lnTo>
                  <a:cubicBezTo>
                    <a:pt x="1753065" y="277444"/>
                    <a:pt x="1745713" y="295195"/>
                    <a:pt x="1732625" y="308283"/>
                  </a:cubicBezTo>
                  <a:cubicBezTo>
                    <a:pt x="1719537" y="321370"/>
                    <a:pt x="1701787" y="328723"/>
                    <a:pt x="1683278" y="328723"/>
                  </a:cubicBezTo>
                  <a:lnTo>
                    <a:pt x="69787" y="328723"/>
                  </a:lnTo>
                  <a:cubicBezTo>
                    <a:pt x="51278" y="328723"/>
                    <a:pt x="33528" y="321370"/>
                    <a:pt x="20440" y="308283"/>
                  </a:cubicBezTo>
                  <a:cubicBezTo>
                    <a:pt x="7353" y="295195"/>
                    <a:pt x="0" y="277444"/>
                    <a:pt x="0" y="258936"/>
                  </a:cubicBezTo>
                  <a:lnTo>
                    <a:pt x="0" y="69787"/>
                  </a:lnTo>
                  <a:cubicBezTo>
                    <a:pt x="0" y="51278"/>
                    <a:pt x="7353" y="33528"/>
                    <a:pt x="20440" y="20440"/>
                  </a:cubicBezTo>
                  <a:cubicBezTo>
                    <a:pt x="33528" y="7353"/>
                    <a:pt x="51278" y="0"/>
                    <a:pt x="69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29F05"/>
              </a:solidFill>
              <a:prstDash val="solid"/>
              <a:round/>
            </a:ln>
          </p:spPr>
        </p:sp>
        <p:sp>
          <p:nvSpPr>
            <p:cNvPr name="TextBox 132" id="132"/>
            <p:cNvSpPr txBox="true"/>
            <p:nvPr/>
          </p:nvSpPr>
          <p:spPr>
            <a:xfrm>
              <a:off x="0" y="-28575"/>
              <a:ext cx="1753065" cy="357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503D36"/>
                  </a:solidFill>
                  <a:latin typeface="Sniglet"/>
                </a:rPr>
                <a:t> </a:t>
              </a:r>
            </a:p>
          </p:txBody>
        </p:sp>
      </p:grpSp>
      <p:sp>
        <p:nvSpPr>
          <p:cNvPr name="TextBox 133" id="133"/>
          <p:cNvSpPr txBox="true"/>
          <p:nvPr/>
        </p:nvSpPr>
        <p:spPr>
          <a:xfrm rot="0">
            <a:off x="2324428" y="6357836"/>
            <a:ext cx="612751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66"/>
              </a:lnSpc>
              <a:spcBef>
                <a:spcPct val="0"/>
              </a:spcBef>
            </a:pPr>
            <a:r>
              <a:rPr lang="en-US" sz="2555">
                <a:solidFill>
                  <a:srgbClr val="503D36"/>
                </a:solidFill>
                <a:latin typeface="Nunito Sans"/>
              </a:rPr>
              <a:t>Mudah diimplementasikan, mampu menangani data numerik dan kategorikal.</a:t>
            </a:r>
          </a:p>
        </p:txBody>
      </p:sp>
      <p:grpSp>
        <p:nvGrpSpPr>
          <p:cNvPr name="Group 134" id="134"/>
          <p:cNvGrpSpPr/>
          <p:nvPr/>
        </p:nvGrpSpPr>
        <p:grpSpPr>
          <a:xfrm rot="0">
            <a:off x="2142556" y="7668914"/>
            <a:ext cx="6656169" cy="1248119"/>
            <a:chOff x="0" y="0"/>
            <a:chExt cx="1753065" cy="328723"/>
          </a:xfrm>
        </p:grpSpPr>
        <p:sp>
          <p:nvSpPr>
            <p:cNvPr name="Freeform 135" id="135"/>
            <p:cNvSpPr/>
            <p:nvPr/>
          </p:nvSpPr>
          <p:spPr>
            <a:xfrm flipH="false" flipV="false" rot="0">
              <a:off x="0" y="0"/>
              <a:ext cx="1753065" cy="328723"/>
            </a:xfrm>
            <a:custGeom>
              <a:avLst/>
              <a:gdLst/>
              <a:ahLst/>
              <a:cxnLst/>
              <a:rect r="r" b="b" t="t" l="l"/>
              <a:pathLst>
                <a:path h="328723" w="1753065">
                  <a:moveTo>
                    <a:pt x="69787" y="0"/>
                  </a:moveTo>
                  <a:lnTo>
                    <a:pt x="1683278" y="0"/>
                  </a:lnTo>
                  <a:cubicBezTo>
                    <a:pt x="1721820" y="0"/>
                    <a:pt x="1753065" y="31245"/>
                    <a:pt x="1753065" y="69787"/>
                  </a:cubicBezTo>
                  <a:lnTo>
                    <a:pt x="1753065" y="258936"/>
                  </a:lnTo>
                  <a:cubicBezTo>
                    <a:pt x="1753065" y="277444"/>
                    <a:pt x="1745713" y="295195"/>
                    <a:pt x="1732625" y="308283"/>
                  </a:cubicBezTo>
                  <a:cubicBezTo>
                    <a:pt x="1719537" y="321370"/>
                    <a:pt x="1701787" y="328723"/>
                    <a:pt x="1683278" y="328723"/>
                  </a:cubicBezTo>
                  <a:lnTo>
                    <a:pt x="69787" y="328723"/>
                  </a:lnTo>
                  <a:cubicBezTo>
                    <a:pt x="51278" y="328723"/>
                    <a:pt x="33528" y="321370"/>
                    <a:pt x="20440" y="308283"/>
                  </a:cubicBezTo>
                  <a:cubicBezTo>
                    <a:pt x="7353" y="295195"/>
                    <a:pt x="0" y="277444"/>
                    <a:pt x="0" y="258936"/>
                  </a:cubicBezTo>
                  <a:lnTo>
                    <a:pt x="0" y="69787"/>
                  </a:lnTo>
                  <a:cubicBezTo>
                    <a:pt x="0" y="51278"/>
                    <a:pt x="7353" y="33528"/>
                    <a:pt x="20440" y="20440"/>
                  </a:cubicBezTo>
                  <a:cubicBezTo>
                    <a:pt x="33528" y="7353"/>
                    <a:pt x="51278" y="0"/>
                    <a:pt x="69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29F05"/>
              </a:solidFill>
              <a:prstDash val="solid"/>
              <a:round/>
            </a:ln>
          </p:spPr>
        </p:sp>
        <p:sp>
          <p:nvSpPr>
            <p:cNvPr name="TextBox 136" id="136"/>
            <p:cNvSpPr txBox="true"/>
            <p:nvPr/>
          </p:nvSpPr>
          <p:spPr>
            <a:xfrm>
              <a:off x="0" y="-28575"/>
              <a:ext cx="1753065" cy="357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503D36"/>
                  </a:solidFill>
                  <a:latin typeface="Sniglet"/>
                </a:rPr>
                <a:t> </a:t>
              </a:r>
            </a:p>
          </p:txBody>
        </p:sp>
      </p:grpSp>
      <p:sp>
        <p:nvSpPr>
          <p:cNvPr name="TextBox 137" id="137"/>
          <p:cNvSpPr txBox="true"/>
          <p:nvPr/>
        </p:nvSpPr>
        <p:spPr>
          <a:xfrm rot="0">
            <a:off x="2324428" y="7923176"/>
            <a:ext cx="612751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66"/>
              </a:lnSpc>
              <a:spcBef>
                <a:spcPct val="0"/>
              </a:spcBef>
            </a:pPr>
            <a:r>
              <a:rPr lang="en-US" sz="2555">
                <a:solidFill>
                  <a:srgbClr val="503D36"/>
                </a:solidFill>
                <a:latin typeface="Nunito Sans"/>
              </a:rPr>
              <a:t>Jika data terlalu kompleks, maka akurasi tidak stabil.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DAFo9dTbDvQ</dc:identifier>
  <dcterms:modified xsi:type="dcterms:W3CDTF">2011-08-01T06:04:30Z</dcterms:modified>
  <cp:revision>1</cp:revision>
  <dc:title>PPT pengenalan Pola</dc:title>
</cp:coreProperties>
</file>